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4" r:id="rId22"/>
    <p:sldId id="269" r:id="rId23"/>
    <p:sldId id="270" r:id="rId24"/>
    <p:sldId id="271" r:id="rId25"/>
    <p:sldId id="268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F9F9"/>
    <a:srgbClr val="F3F3F3"/>
    <a:srgbClr val="F2F2F2"/>
    <a:srgbClr val="F0F0F0"/>
    <a:srgbClr val="EEEEEE"/>
    <a:srgbClr val="E8E8E8"/>
    <a:srgbClr val="E4E4E4"/>
    <a:srgbClr val="E0E0E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>
      <p:cViewPr>
        <p:scale>
          <a:sx n="80" d="100"/>
          <a:sy n="80" d="100"/>
        </p:scale>
        <p:origin x="-172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80969-801D-45C7-8057-B0AC81746397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31121-BA6A-4EAA-86AC-A57CAD0B3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3519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8D779-C54D-49CC-82BF-F0908B190B6C}" type="datetimeFigureOut">
              <a:rPr lang="ru-RU" smtClean="0"/>
              <a:pPr/>
              <a:t>03.04.2013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CE8B7-AD1E-4249-9957-C021A69B6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22761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CE8B7-AD1E-4249-9957-C021A69B602E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F7A4-CF69-44C3-930D-DA3C6FE5D973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724-FD1A-4A44-9700-ADC696D43A30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E8768-9699-415D-9AC7-A3ADB454C527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B069D-58AA-4ABA-8008-A9D4E759A8AE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5BE8-1BFB-4E83-B38B-E1E26D1667A1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AA2B-7384-4A33-8810-6FC3B1F1EE70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CE5A-3A94-422E-B482-3E4961F443F7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3B8F-E325-44F6-9CEF-76BB2E99F076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4377-EE75-4EB6-A2C8-E053E1D96F65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662D-5F22-4235-B3A0-D6706399D01F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6114-04F3-4F50-B133-940DB22AAA48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333B4-EAC2-4ED5-97E1-C3401FD0DC07}" type="datetime1">
              <a:rPr lang="ru-RU" smtClean="0"/>
              <a:pPr/>
              <a:t>03.04.2013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upvel.ru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7B412-581A-4944-A32D-AEC80D1F0E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r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upvel.r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downloads.upvel.ru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upvel.ru/support/servisnyie-czentryi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upport@upvel.ru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hyperlink" Target="http://www.upvel.ru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hyperlink" Target="http://www.upvel.ru/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upvel.ru/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pvel.ru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upvel.ru/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hyperlink" Target="http://www.upvel.ru/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36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0.png"/><Relationship Id="rId5" Type="http://schemas.openxmlformats.org/officeDocument/2006/relationships/hyperlink" Target="http://www.upvel.ru/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slide" Target="slide24.xml"/><Relationship Id="rId26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23.xml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slide" Target="slide22.xml"/><Relationship Id="rId20" Type="http://schemas.openxmlformats.org/officeDocument/2006/relationships/slide" Target="slide26.xml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7.xml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5" Type="http://schemas.openxmlformats.org/officeDocument/2006/relationships/hyperlink" Target="http://www.upvel.ru/" TargetMode="External"/><Relationship Id="rId15" Type="http://schemas.openxmlformats.org/officeDocument/2006/relationships/slide" Target="slide11.xml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openxmlformats.org/officeDocument/2006/relationships/slide" Target="slide6.xml"/><Relationship Id="rId19" Type="http://schemas.openxmlformats.org/officeDocument/2006/relationships/slide" Target="slide25.xml"/><Relationship Id="rId31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downloads.upvel.ru/" TargetMode="External"/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downloads.upvel.ru/" TargetMode="External"/><Relationship Id="rId3" Type="http://schemas.openxmlformats.org/officeDocument/2006/relationships/image" Target="../media/image3.png"/><Relationship Id="rId7" Type="http://schemas.openxmlformats.org/officeDocument/2006/relationships/hyperlink" Target="192.168.10.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upvel.ru/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36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vel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vel.r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pvel.ru/items/ur-316n3g.html" TargetMode="External"/><Relationship Id="rId13" Type="http://schemas.openxmlformats.org/officeDocument/2006/relationships/hyperlink" Target="http://www.upvel.ru/items/ur-354an4g.html" TargetMode="External"/><Relationship Id="rId18" Type="http://schemas.openxmlformats.org/officeDocument/2006/relationships/image" Target="../media/image4.png"/><Relationship Id="rId3" Type="http://schemas.openxmlformats.org/officeDocument/2006/relationships/image" Target="../media/image67.png"/><Relationship Id="rId7" Type="http://schemas.openxmlformats.org/officeDocument/2006/relationships/hyperlink" Target="http://www.upvel.ru/items/ur-325bn.html" TargetMode="External"/><Relationship Id="rId12" Type="http://schemas.openxmlformats.org/officeDocument/2006/relationships/hyperlink" Target="http://www.upvel.ru/items/ur-344an4gplus.html" TargetMode="External"/><Relationship Id="rId17" Type="http://schemas.openxmlformats.org/officeDocument/2006/relationships/hyperlink" Target="http://www.upvel.ru/" TargetMode="Externa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items/ur-314an.html" TargetMode="External"/><Relationship Id="rId11" Type="http://schemas.openxmlformats.org/officeDocument/2006/relationships/hyperlink" Target="http://www.upvel.ru/items/ur-344an4g.html" TargetMode="External"/><Relationship Id="rId5" Type="http://schemas.openxmlformats.org/officeDocument/2006/relationships/hyperlink" Target="http://www.upvel.ru/items/ur-214awg.html" TargetMode="External"/><Relationship Id="rId15" Type="http://schemas.openxmlformats.org/officeDocument/2006/relationships/hyperlink" Target="http://www.upvel.ru/items/ur-326n4g.html" TargetMode="External"/><Relationship Id="rId10" Type="http://schemas.openxmlformats.org/officeDocument/2006/relationships/hyperlink" Target="http://www.upvel.ru/items/ur-703n3g.html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upvel.ru/items/ur-702n3g.html" TargetMode="External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hyperlink" Target="http://www.upvel.ru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upvel.ru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upvel.ru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pvel.ru/gde-kupit.htm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hyperlink" Target="http://www.upvel.r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pvel.ru/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://www.upvel.ru/company/programma-dlya-partnyorov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hyperlink" Target="http://www.upvel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://www.upvel.ru/products/universalnyie-routeryi.html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pvel.ru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358082" y="6215082"/>
            <a:ext cx="1214446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3174" y="3980084"/>
            <a:ext cx="5143536" cy="8776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1"/>
                </a:solidFill>
              </a:rPr>
              <a:t>Инновационные сетевые продукты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2"/>
                </a:solidFill>
              </a:rPr>
              <a:t>     </a:t>
            </a:r>
            <a:r>
              <a:rPr lang="ru-RU" sz="1400" dirty="0" smtClean="0">
                <a:solidFill>
                  <a:schemeClr val="tx2"/>
                </a:solidFill>
              </a:rPr>
              <a:t>продукция </a:t>
            </a:r>
            <a:r>
              <a:rPr lang="ru-RU" sz="1400" dirty="0" smtClean="0">
                <a:solidFill>
                  <a:schemeClr val="accent1"/>
                </a:solidFill>
              </a:rPr>
              <a:t>•</a:t>
            </a:r>
            <a:r>
              <a:rPr lang="ru-RU" sz="1400" dirty="0" smtClean="0">
                <a:solidFill>
                  <a:schemeClr val="tx2"/>
                </a:solidFill>
              </a:rPr>
              <a:t> преимущества </a:t>
            </a:r>
            <a:r>
              <a:rPr lang="ru-RU" sz="1400" dirty="0" smtClean="0">
                <a:solidFill>
                  <a:schemeClr val="accent1"/>
                </a:solidFill>
              </a:rPr>
              <a:t>•</a:t>
            </a:r>
            <a:r>
              <a:rPr lang="ru-RU" sz="1400" dirty="0" smtClean="0">
                <a:solidFill>
                  <a:schemeClr val="tx2"/>
                </a:solidFill>
              </a:rPr>
              <a:t> использование</a:t>
            </a:r>
            <a:endParaRPr lang="ru-RU" sz="1400" dirty="0">
              <a:solidFill>
                <a:schemeClr val="tx2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714612" y="4500570"/>
            <a:ext cx="4143404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43570" y="6215082"/>
            <a:ext cx="214314" cy="2857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7884" y="6215082"/>
            <a:ext cx="1500198" cy="2857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00958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4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72528" y="6215082"/>
            <a:ext cx="57147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86776" y="6215082"/>
            <a:ext cx="357190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0" y="2643182"/>
            <a:ext cx="9144000" cy="321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1643050"/>
            <a:ext cx="7000892" cy="857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69294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Гарантийные обязательства и поддержка</a:t>
            </a:r>
          </a:p>
        </p:txBody>
      </p:sp>
      <p:pic>
        <p:nvPicPr>
          <p:cNvPr id="40" name="Рисунок 39" descr="3_go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513665"/>
            <a:ext cx="2590934" cy="986641"/>
          </a:xfrm>
          <a:prstGeom prst="rect">
            <a:avLst/>
          </a:prstGeom>
        </p:spPr>
      </p:pic>
      <p:pic>
        <p:nvPicPr>
          <p:cNvPr id="43" name="Рисунок 42" descr="vinti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3143248"/>
            <a:ext cx="1571636" cy="164569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57224" y="1788996"/>
            <a:ext cx="450059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>Гарантия на всю продукцию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857224" y="2714620"/>
            <a:ext cx="18573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err="1" smtClean="0">
                <a:solidFill>
                  <a:schemeClr val="accent1"/>
                </a:solidFill>
              </a:rPr>
              <a:t>Техподдержка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57224" y="3071810"/>
            <a:ext cx="5000660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ru-RU" sz="1000" dirty="0" smtClean="0">
                <a:solidFill>
                  <a:schemeClr val="tx1"/>
                </a:solidFill>
              </a:rPr>
              <a:t>+7 (495) 952-52-43 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понедельник-пятница, с 10.00 до 19.00</a:t>
            </a:r>
          </a:p>
          <a:p>
            <a:endParaRPr lang="ru-RU" sz="1000" dirty="0" smtClean="0">
              <a:solidFill>
                <a:schemeClr val="tx1"/>
              </a:solidFill>
            </a:endParaRPr>
          </a:p>
          <a:p>
            <a:r>
              <a:rPr lang="ru-RU" sz="1000" dirty="0" err="1" smtClean="0">
                <a:solidFill>
                  <a:schemeClr val="tx1"/>
                </a:solidFill>
                <a:hlinkClick r:id="rId6"/>
              </a:rPr>
              <a:t>support@upvel.ru</a:t>
            </a:r>
            <a:endParaRPr lang="ru-RU" sz="1000" dirty="0" smtClean="0">
              <a:solidFill>
                <a:schemeClr val="tx1"/>
              </a:solidFill>
            </a:endParaRPr>
          </a:p>
          <a:p>
            <a:endParaRPr lang="ru-RU" sz="1000" dirty="0" smtClean="0">
              <a:solidFill>
                <a:schemeClr val="tx1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1000100" y="3929066"/>
            <a:ext cx="5143536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57224" y="3929066"/>
            <a:ext cx="5357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/>
                </a:solidFill>
              </a:rPr>
              <a:t>Широкая сеть сервисных центров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57224" y="4286256"/>
            <a:ext cx="7500990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pPr>
              <a:lnSpc>
                <a:spcPct val="150000"/>
              </a:lnSpc>
            </a:pPr>
            <a:r>
              <a:rPr lang="ru-RU" sz="1000" dirty="0" smtClean="0">
                <a:solidFill>
                  <a:schemeClr val="tx1"/>
                </a:solidFill>
              </a:rPr>
              <a:t>Центральный сервисный центр: г. Москва, ул. Орджоникидзе, д. 11	 </a:t>
            </a:r>
            <a:br>
              <a:rPr lang="ru-RU" sz="1000" dirty="0" smtClean="0">
                <a:solidFill>
                  <a:schemeClr val="tx1"/>
                </a:solidFill>
              </a:rPr>
            </a:br>
            <a:r>
              <a:rPr lang="ru-RU" sz="1000" dirty="0" smtClean="0">
                <a:solidFill>
                  <a:schemeClr val="tx1"/>
                </a:solidFill>
              </a:rPr>
              <a:t>+7 (495) 952-52-43, 8 (800) 555-52-43</a:t>
            </a:r>
          </a:p>
          <a:p>
            <a:pPr>
              <a:lnSpc>
                <a:spcPct val="150000"/>
              </a:lnSpc>
            </a:pPr>
            <a:r>
              <a:rPr lang="ru-RU" sz="1000" dirty="0" smtClean="0">
                <a:solidFill>
                  <a:schemeClr val="tx1"/>
                </a:solidFill>
                <a:hlinkClick r:id="rId7"/>
              </a:rPr>
              <a:t>Другие сервисные центры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28662" y="5214950"/>
            <a:ext cx="2428892" cy="334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Актуальные прошивки на сайте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428992" y="5214950"/>
            <a:ext cx="228601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8"/>
              </a:rPr>
              <a:t>downloads.upvel.ru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0" name="Рисунок 29" descr="ga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642918"/>
            <a:ext cx="432000" cy="43592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10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6" name="Рисунок 35" descr="upvel_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57686" y="6215082"/>
            <a:ext cx="335758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Гарантийные обязательства и поддержка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rabo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6858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Принцип работы</a:t>
            </a: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6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57686" y="6215082"/>
            <a:ext cx="1785950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Принцип работы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11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adsl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252" y="928670"/>
            <a:ext cx="5643748" cy="31432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3929066"/>
            <a:ext cx="9144000" cy="20717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Настройка </a:t>
            </a:r>
            <a:r>
              <a:rPr lang="en-US" sz="2400" b="1" dirty="0" smtClean="0">
                <a:solidFill>
                  <a:schemeClr val="accent1"/>
                </a:solidFill>
              </a:rPr>
              <a:t>ADSL</a:t>
            </a:r>
            <a:endParaRPr lang="ru-RU" sz="2400" b="1" dirty="0" smtClean="0">
              <a:solidFill>
                <a:schemeClr val="accent1"/>
              </a:solidFill>
            </a:endParaRP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6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smtClean="0">
                <a:solidFill>
                  <a:schemeClr val="bg1"/>
                </a:solidFill>
              </a:rPr>
              <a:t>ADSL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571480"/>
            <a:ext cx="4857752" cy="500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b="1" dirty="0" smtClean="0">
                <a:solidFill>
                  <a:schemeClr val="bg1"/>
                </a:solidFill>
              </a:rPr>
              <a:t>UR-344AN4G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5720" y="407194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71472" y="4000504"/>
            <a:ext cx="2643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Подключите поставляемый в комплекте кабель UTP к сетевой плате компьютера </a:t>
            </a:r>
            <a:br>
              <a:rPr lang="ru-RU" sz="900" dirty="0" smtClean="0"/>
            </a:br>
            <a:r>
              <a:rPr lang="ru-RU" sz="900" dirty="0" smtClean="0"/>
              <a:t>и к порту </a:t>
            </a:r>
            <a:r>
              <a:rPr lang="ru-RU" sz="900" b="1" dirty="0" smtClean="0"/>
              <a:t>LAN2 или LAN3 роутера. Порт LAN4 предназначен для подключения </a:t>
            </a:r>
            <a:r>
              <a:rPr lang="ru-RU" sz="900" b="1" dirty="0" err="1" smtClean="0"/>
              <a:t>IPTV-риставки</a:t>
            </a:r>
            <a:r>
              <a:rPr lang="ru-RU" sz="900" b="1" dirty="0" smtClean="0"/>
              <a:t>. </a:t>
            </a:r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285720" y="1857364"/>
            <a:ext cx="3357586" cy="1428760"/>
          </a:xfrm>
          <a:prstGeom prst="round2Diag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500034" y="2056147"/>
            <a:ext cx="314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i="1" dirty="0" smtClean="0"/>
              <a:t>Сетевая плата компьютера должна быть настроена на </a:t>
            </a:r>
            <a:r>
              <a:rPr lang="ru-RU" sz="1000" b="1" i="1" dirty="0" smtClean="0"/>
              <a:t>автоматическое получение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b="1" i="1" dirty="0" smtClean="0"/>
              <a:t>IP-адреса и адреса DNS-сервера </a:t>
            </a:r>
            <a:br>
              <a:rPr lang="ru-RU" sz="1000" b="1" i="1" dirty="0" smtClean="0"/>
            </a:br>
            <a:r>
              <a:rPr lang="ru-RU" sz="1000" i="1" dirty="0" smtClean="0"/>
              <a:t>(обычно настроена по умолчанию)</a:t>
            </a:r>
            <a:endParaRPr lang="en-US" sz="1000" i="1" dirty="0"/>
          </a:p>
        </p:txBody>
      </p:sp>
      <p:sp>
        <p:nvSpPr>
          <p:cNvPr id="36" name="Овал 35"/>
          <p:cNvSpPr/>
          <p:nvPr/>
        </p:nvSpPr>
        <p:spPr>
          <a:xfrm>
            <a:off x="3214678" y="407194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2</a:t>
            </a:r>
            <a:endParaRPr lang="ru-RU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500430" y="4000504"/>
            <a:ext cx="25003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Отсоедините кабель телефона от телефонной розетки и подключите его </a:t>
            </a:r>
            <a:br>
              <a:rPr lang="ru-RU" sz="900" dirty="0" smtClean="0"/>
            </a:br>
            <a:r>
              <a:rPr lang="ru-RU" sz="900" dirty="0" smtClean="0"/>
              <a:t>к порту </a:t>
            </a:r>
            <a:r>
              <a:rPr lang="ru-RU" sz="900" b="1" dirty="0" smtClean="0"/>
              <a:t>PHONE </a:t>
            </a:r>
            <a:r>
              <a:rPr lang="ru-RU" sz="900" b="1" dirty="0" err="1" smtClean="0"/>
              <a:t>сплиттера</a:t>
            </a:r>
            <a:r>
              <a:rPr lang="ru-RU" sz="900" b="1" dirty="0" smtClean="0"/>
              <a:t>. </a:t>
            </a:r>
          </a:p>
          <a:p>
            <a:r>
              <a:rPr lang="ru-RU" sz="900" dirty="0" smtClean="0"/>
              <a:t>Включите </a:t>
            </a:r>
            <a:r>
              <a:rPr lang="ru-RU" sz="900" dirty="0" err="1" smtClean="0"/>
              <a:t>сплиттер</a:t>
            </a:r>
            <a:r>
              <a:rPr lang="ru-RU" sz="900" dirty="0" smtClean="0"/>
              <a:t> в телефонную розетку. </a:t>
            </a:r>
          </a:p>
          <a:p>
            <a:r>
              <a:rPr lang="ru-RU" sz="900" dirty="0" smtClean="0"/>
              <a:t>Телефонный кабель из комплекта поставки подключите к порту DSL роутера и к порту</a:t>
            </a:r>
            <a:r>
              <a:rPr lang="ru-RU" sz="900" b="1" dirty="0" smtClean="0"/>
              <a:t> MODEM </a:t>
            </a:r>
            <a:r>
              <a:rPr lang="ru-RU" sz="900" dirty="0" err="1" smtClean="0"/>
              <a:t>сплиттера</a:t>
            </a:r>
            <a:r>
              <a:rPr lang="ru-RU" sz="900" dirty="0" smtClean="0"/>
              <a:t>. </a:t>
            </a:r>
          </a:p>
        </p:txBody>
      </p:sp>
      <p:sp>
        <p:nvSpPr>
          <p:cNvPr id="40" name="Овал 39"/>
          <p:cNvSpPr/>
          <p:nvPr/>
        </p:nvSpPr>
        <p:spPr>
          <a:xfrm>
            <a:off x="6215074" y="4086059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3</a:t>
            </a:r>
            <a:endParaRPr lang="ru-RU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00826" y="4014621"/>
            <a:ext cx="2357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Подключите штекер блока питания </a:t>
            </a:r>
            <a:br>
              <a:rPr lang="ru-RU" sz="900" dirty="0" smtClean="0"/>
            </a:br>
            <a:r>
              <a:rPr lang="ru-RU" sz="900" dirty="0" smtClean="0"/>
              <a:t>к разъему </a:t>
            </a:r>
            <a:r>
              <a:rPr lang="ru-RU" sz="900" b="1" dirty="0" smtClean="0"/>
              <a:t>POWER </a:t>
            </a:r>
            <a:r>
              <a:rPr lang="ru-RU" sz="900" dirty="0" smtClean="0"/>
              <a:t>роутера и затем подключите блок питания к розетке. </a:t>
            </a:r>
          </a:p>
        </p:txBody>
      </p:sp>
      <p:sp>
        <p:nvSpPr>
          <p:cNvPr id="42" name="Овал 41"/>
          <p:cNvSpPr/>
          <p:nvPr/>
        </p:nvSpPr>
        <p:spPr>
          <a:xfrm>
            <a:off x="285720" y="535881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4</a:t>
            </a:r>
            <a:endParaRPr lang="ru-RU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71472" y="5144500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Включите питание кнопкой </a:t>
            </a:r>
            <a:r>
              <a:rPr lang="ru-RU" sz="900" b="1" dirty="0" smtClean="0"/>
              <a:t>SWITCH. </a:t>
            </a:r>
            <a:br>
              <a:rPr lang="ru-RU" sz="900" b="1" dirty="0" smtClean="0"/>
            </a:br>
            <a:r>
              <a:rPr lang="ru-RU" sz="900" dirty="0" smtClean="0"/>
              <a:t>На передней панели роутера должен загореться индикатор </a:t>
            </a:r>
            <a:r>
              <a:rPr lang="ru-RU" sz="900" b="1" dirty="0" err="1" smtClean="0"/>
              <a:t>Power</a:t>
            </a:r>
            <a:r>
              <a:rPr lang="ru-RU" sz="900" dirty="0" smtClean="0"/>
              <a:t>. Начнется загрузка роутера. </a:t>
            </a:r>
          </a:p>
        </p:txBody>
      </p:sp>
      <p:sp>
        <p:nvSpPr>
          <p:cNvPr id="45" name="Овал 44"/>
          <p:cNvSpPr/>
          <p:nvPr/>
        </p:nvSpPr>
        <p:spPr>
          <a:xfrm>
            <a:off x="3214678" y="535881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5</a:t>
            </a:r>
            <a:endParaRPr lang="ru-RU" sz="1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500430" y="5144500"/>
            <a:ext cx="50006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После загрузки роутер </a:t>
            </a:r>
            <a:r>
              <a:rPr lang="ru-RU" sz="900" b="1" dirty="0" smtClean="0"/>
              <a:t>автоматически присвоит IP-адрес </a:t>
            </a:r>
            <a:r>
              <a:rPr lang="ru-RU" sz="900" dirty="0" smtClean="0"/>
              <a:t>подключенному компьютеру. </a:t>
            </a:r>
            <a:br>
              <a:rPr lang="ru-RU" sz="900" dirty="0" smtClean="0"/>
            </a:br>
            <a:r>
              <a:rPr lang="ru-RU" sz="900" dirty="0" smtClean="0"/>
              <a:t>На передней панели роутера загорится </a:t>
            </a:r>
            <a:r>
              <a:rPr lang="ru-RU" sz="900" b="1" dirty="0" smtClean="0"/>
              <a:t>индикатор подключения к соответствующему порту LAN</a:t>
            </a:r>
            <a:r>
              <a:rPr lang="ru-RU" sz="900" dirty="0" smtClean="0"/>
              <a:t>,</a:t>
            </a:r>
            <a:r>
              <a:rPr lang="ru-RU" sz="900" b="1" dirty="0" smtClean="0"/>
              <a:t> </a:t>
            </a:r>
            <a:r>
              <a:rPr lang="ru-RU" sz="900" dirty="0" smtClean="0"/>
              <a:t>а в области уведомлений панели задач </a:t>
            </a:r>
            <a:r>
              <a:rPr lang="ru-RU" sz="900" dirty="0" err="1" smtClean="0"/>
              <a:t>Windows</a:t>
            </a:r>
            <a:r>
              <a:rPr lang="ru-RU" sz="900" dirty="0" smtClean="0"/>
              <a:t> появится сообщение о том, что компьютер подключен к локальной сети. 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214282" y="5143512"/>
            <a:ext cx="864399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3429000"/>
            <a:ext cx="9144000" cy="2428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Настройка </a:t>
            </a:r>
            <a:r>
              <a:rPr lang="en-US" sz="2400" b="1" dirty="0" smtClean="0">
                <a:solidFill>
                  <a:schemeClr val="accent1"/>
                </a:solidFill>
              </a:rPr>
              <a:t>ADSL</a:t>
            </a:r>
            <a:endParaRPr lang="ru-RU" sz="2400" b="1" dirty="0" smtClean="0">
              <a:solidFill>
                <a:schemeClr val="accent1"/>
              </a:solidFill>
            </a:endParaRP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3849863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0034" y="3778425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Установите диск, поставляемый в комплекте с роутером, в CD/DVD-привод компьютера.</a:t>
            </a:r>
          </a:p>
          <a:p>
            <a:r>
              <a:rPr lang="ru-RU" sz="900" dirty="0" smtClean="0"/>
              <a:t>Программа настройки должна запуститься автоматически .</a:t>
            </a:r>
          </a:p>
        </p:txBody>
      </p:sp>
      <p:pic>
        <p:nvPicPr>
          <p:cNvPr id="44" name="Рисунок 43" descr="m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1500175"/>
            <a:ext cx="1937330" cy="1214445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48" name="Рисунок 47" descr="e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89235" y="1428736"/>
            <a:ext cx="2071702" cy="1381135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49" name="Рисунок 48" descr="hell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41436" y="1357298"/>
            <a:ext cx="2250297" cy="1500198"/>
          </a:xfrm>
          <a:prstGeom prst="rect">
            <a:avLst/>
          </a:prstGeom>
          <a:ln w="3175">
            <a:solidFill>
              <a:schemeClr val="accent1"/>
            </a:solidFill>
            <a:prstDash val="sysDot"/>
          </a:ln>
        </p:spPr>
      </p:pic>
      <p:pic>
        <p:nvPicPr>
          <p:cNvPr id="50" name="Рисунок 49" descr="podk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72232" y="1285860"/>
            <a:ext cx="2428892" cy="161926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</p:pic>
      <p:sp>
        <p:nvSpPr>
          <p:cNvPr id="53" name="Овал 52"/>
          <p:cNvSpPr/>
          <p:nvPr/>
        </p:nvSpPr>
        <p:spPr>
          <a:xfrm>
            <a:off x="3428992" y="3849863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2</a:t>
            </a:r>
            <a:endParaRPr lang="ru-RU" sz="1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714744" y="3778425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 открывшемся окне нажмите кнопку </a:t>
            </a:r>
            <a:r>
              <a:rPr lang="ru-RU" sz="900" b="1" dirty="0" smtClean="0"/>
              <a:t>«Мастер настройки». </a:t>
            </a:r>
          </a:p>
        </p:txBody>
      </p:sp>
      <p:sp>
        <p:nvSpPr>
          <p:cNvPr id="55" name="Овал 54"/>
          <p:cNvSpPr/>
          <p:nvPr/>
        </p:nvSpPr>
        <p:spPr>
          <a:xfrm>
            <a:off x="214282" y="4564243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3</a:t>
            </a:r>
            <a:endParaRPr lang="ru-RU" sz="1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00034" y="4564243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Выберите язык. </a:t>
            </a:r>
          </a:p>
        </p:txBody>
      </p:sp>
      <p:sp>
        <p:nvSpPr>
          <p:cNvPr id="57" name="Овал 56"/>
          <p:cNvSpPr/>
          <p:nvPr/>
        </p:nvSpPr>
        <p:spPr>
          <a:xfrm>
            <a:off x="3428992" y="4492805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4</a:t>
            </a:r>
            <a:endParaRPr lang="ru-RU" sz="1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714744" y="4421367"/>
            <a:ext cx="1714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 открывшемся окне нажмите кнопку </a:t>
            </a:r>
            <a:r>
              <a:rPr lang="ru-RU" sz="900" b="1" dirty="0" smtClean="0"/>
              <a:t>«Настроить роутер». </a:t>
            </a:r>
          </a:p>
        </p:txBody>
      </p:sp>
      <p:sp>
        <p:nvSpPr>
          <p:cNvPr id="59" name="Овал 58"/>
          <p:cNvSpPr/>
          <p:nvPr/>
        </p:nvSpPr>
        <p:spPr>
          <a:xfrm>
            <a:off x="214282" y="5207185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5</a:t>
            </a:r>
            <a:endParaRPr lang="ru-RU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0034" y="5135747"/>
            <a:ext cx="25717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Выполните подключения в соответствии </a:t>
            </a:r>
            <a:br>
              <a:rPr lang="ru-RU" sz="900" dirty="0" smtClean="0"/>
            </a:br>
            <a:r>
              <a:rPr lang="ru-RU" sz="900" dirty="0" smtClean="0"/>
              <a:t>с указаниями в окне и нажмите кнопку </a:t>
            </a:r>
            <a:r>
              <a:rPr lang="ru-RU" sz="900" b="1" dirty="0" smtClean="0"/>
              <a:t>«Далее». </a:t>
            </a:r>
          </a:p>
        </p:txBody>
      </p:sp>
      <p:sp>
        <p:nvSpPr>
          <p:cNvPr id="61" name="Овал 60"/>
          <p:cNvSpPr/>
          <p:nvPr/>
        </p:nvSpPr>
        <p:spPr>
          <a:xfrm>
            <a:off x="3428992" y="5195043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6</a:t>
            </a:r>
            <a:endParaRPr lang="ru-RU" sz="10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714744" y="5123605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 следующем окне нажмите кнопку </a:t>
            </a:r>
            <a:r>
              <a:rPr lang="ru-RU" sz="900" b="1" dirty="0" smtClean="0"/>
              <a:t>«Далее». </a:t>
            </a:r>
          </a:p>
        </p:txBody>
      </p:sp>
      <p:pic>
        <p:nvPicPr>
          <p:cNvPr id="63" name="Рисунок 62" descr="34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72133" y="3000372"/>
            <a:ext cx="3429024" cy="2286016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</p:pic>
      <p:sp>
        <p:nvSpPr>
          <p:cNvPr id="64" name="Прямоугольник 63"/>
          <p:cNvSpPr/>
          <p:nvPr/>
        </p:nvSpPr>
        <p:spPr>
          <a:xfrm>
            <a:off x="4286248" y="714356"/>
            <a:ext cx="485775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sz="1600" b="1" dirty="0" smtClean="0">
                <a:solidFill>
                  <a:schemeClr val="bg1"/>
                </a:solidFill>
              </a:rPr>
              <a:t>UR-344AN4G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smtClean="0">
                <a:solidFill>
                  <a:schemeClr val="bg1"/>
                </a:solidFill>
              </a:rPr>
              <a:t>ADSL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3429000"/>
            <a:ext cx="9144000" cy="2428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Настройка </a:t>
            </a:r>
            <a:r>
              <a:rPr lang="en-US" sz="2400" b="1" dirty="0" smtClean="0">
                <a:solidFill>
                  <a:schemeClr val="accent1"/>
                </a:solidFill>
              </a:rPr>
              <a:t>ADSL</a:t>
            </a:r>
            <a:endParaRPr lang="ru-RU" sz="2400" b="1" dirty="0" smtClean="0">
              <a:solidFill>
                <a:schemeClr val="accent1"/>
              </a:solidFill>
            </a:endParaRP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14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714356"/>
            <a:ext cx="485775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sz="1600" b="1" dirty="0" smtClean="0">
                <a:solidFill>
                  <a:schemeClr val="bg1"/>
                </a:solidFill>
              </a:rPr>
              <a:t>UR-344AN4G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398836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7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0034" y="3979609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Щелкните мышью в поле </a:t>
            </a:r>
            <a:r>
              <a:rPr lang="ru-RU" sz="900" b="1" dirty="0" smtClean="0"/>
              <a:t>ADSL. </a:t>
            </a:r>
          </a:p>
        </p:txBody>
      </p:sp>
      <p:sp>
        <p:nvSpPr>
          <p:cNvPr id="53" name="Овал 52"/>
          <p:cNvSpPr/>
          <p:nvPr/>
        </p:nvSpPr>
        <p:spPr>
          <a:xfrm>
            <a:off x="3428992" y="398836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8</a:t>
            </a:r>
            <a:endParaRPr lang="ru-RU" sz="1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714744" y="3916924"/>
            <a:ext cx="2286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Введите данные из договора с Интернет-провайдером и нажмите кнопку </a:t>
            </a:r>
            <a:r>
              <a:rPr lang="ru-RU" sz="900" b="1" dirty="0" smtClean="0"/>
              <a:t>«Далее». </a:t>
            </a:r>
          </a:p>
        </p:txBody>
      </p:sp>
      <p:sp>
        <p:nvSpPr>
          <p:cNvPr id="55" name="Овал 54"/>
          <p:cNvSpPr/>
          <p:nvPr/>
        </p:nvSpPr>
        <p:spPr>
          <a:xfrm>
            <a:off x="214282" y="470274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9</a:t>
            </a:r>
            <a:endParaRPr lang="ru-RU" sz="1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00034" y="4702742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Дождитесь завершения настройки роутера. </a:t>
            </a:r>
          </a:p>
        </p:txBody>
      </p:sp>
      <p:sp>
        <p:nvSpPr>
          <p:cNvPr id="57" name="Овал 56"/>
          <p:cNvSpPr/>
          <p:nvPr/>
        </p:nvSpPr>
        <p:spPr>
          <a:xfrm>
            <a:off x="3428992" y="463130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10</a:t>
            </a:r>
            <a:endParaRPr lang="ru-RU" sz="1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714744" y="4559866"/>
            <a:ext cx="1714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Настройка подключения к Интернету завершена. Нажмите кнопку «</a:t>
            </a:r>
            <a:r>
              <a:rPr lang="ru-RU" sz="900" b="1" dirty="0" smtClean="0"/>
              <a:t>Далее». </a:t>
            </a:r>
          </a:p>
        </p:txBody>
      </p:sp>
      <p:sp>
        <p:nvSpPr>
          <p:cNvPr id="59" name="Овал 58"/>
          <p:cNvSpPr/>
          <p:nvPr/>
        </p:nvSpPr>
        <p:spPr>
          <a:xfrm>
            <a:off x="214282" y="534568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11</a:t>
            </a:r>
            <a:endParaRPr lang="ru-RU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0034" y="527424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Возвращайтесь в меню выбора типа соединения </a:t>
            </a:r>
            <a:br>
              <a:rPr lang="ru-RU" sz="900" dirty="0" smtClean="0"/>
            </a:br>
            <a:r>
              <a:rPr lang="ru-RU" sz="900" dirty="0" smtClean="0"/>
              <a:t>и продолжите, если это требуется, настройку роутера</a:t>
            </a:r>
            <a:endParaRPr lang="ru-RU" sz="900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4" y="1428736"/>
            <a:ext cx="2357454" cy="157163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204" y="1142984"/>
            <a:ext cx="3857652" cy="257176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32" y="1428736"/>
            <a:ext cx="2357424" cy="157161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3857628"/>
            <a:ext cx="2714614" cy="1809743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34" name="Прямоугольник 33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smtClean="0">
                <a:solidFill>
                  <a:schemeClr val="bg1"/>
                </a:solidFill>
              </a:rPr>
              <a:t>ADSL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3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3705" y="880221"/>
            <a:ext cx="5188889" cy="3186673"/>
          </a:xfrm>
          <a:prstGeom prst="rect">
            <a:avLst/>
          </a:prstGeom>
        </p:spPr>
      </p:pic>
      <p:pic>
        <p:nvPicPr>
          <p:cNvPr id="4100" name="Picture 4" descr="http://static.mts.ru/uploadmsk/contents/1670/modem4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049456"/>
            <a:ext cx="1000132" cy="2362077"/>
          </a:xfrm>
          <a:prstGeom prst="rect">
            <a:avLst/>
          </a:prstGeom>
          <a:noFill/>
        </p:spPr>
      </p:pic>
      <p:pic>
        <p:nvPicPr>
          <p:cNvPr id="4098" name="Picture 2" descr="http://static.mts.ru/uploadmsk/contents/1655/7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6817">
            <a:off x="2527361" y="1166909"/>
            <a:ext cx="314325" cy="95250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0" y="3929066"/>
            <a:ext cx="9144000" cy="20717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3G/4G </a:t>
            </a:r>
            <a:r>
              <a:rPr lang="ru-RU" sz="2400" b="1" dirty="0" smtClean="0">
                <a:solidFill>
                  <a:schemeClr val="accent1"/>
                </a:solidFill>
              </a:rPr>
              <a:t>модем</a:t>
            </a: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8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15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571480"/>
            <a:ext cx="4857752" cy="500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b="1" dirty="0" smtClean="0">
                <a:solidFill>
                  <a:schemeClr val="bg1"/>
                </a:solidFill>
              </a:rPr>
              <a:t>UR-344AN4G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5720" y="414338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71472" y="4071942"/>
            <a:ext cx="2643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Подключите поставляемый в комплекте кабель UTP к сетевой плате компьютера </a:t>
            </a:r>
            <a:br>
              <a:rPr lang="ru-RU" sz="900" dirty="0" smtClean="0"/>
            </a:br>
            <a:r>
              <a:rPr lang="ru-RU" sz="900" dirty="0" smtClean="0"/>
              <a:t>и к порту </a:t>
            </a:r>
            <a:r>
              <a:rPr lang="ru-RU" sz="900" b="1" dirty="0" smtClean="0"/>
              <a:t>LAN2 или LAN3 роутера. Порт LAN4 предназначен для подключения </a:t>
            </a:r>
            <a:r>
              <a:rPr lang="ru-RU" sz="900" b="1" dirty="0" err="1" smtClean="0"/>
              <a:t>IPTV-риставки</a:t>
            </a:r>
            <a:r>
              <a:rPr lang="ru-RU" sz="900" b="1" dirty="0" smtClean="0"/>
              <a:t>. </a:t>
            </a:r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>
            <a:off x="214282" y="1928802"/>
            <a:ext cx="3357586" cy="1428760"/>
          </a:xfrm>
          <a:prstGeom prst="round2Diag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28596" y="2127585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i="1" dirty="0" smtClean="0"/>
              <a:t>Сетевая плата компьютера должна быть настроена на </a:t>
            </a:r>
            <a:r>
              <a:rPr lang="ru-RU" sz="1000" b="1" i="1" dirty="0" smtClean="0"/>
              <a:t>автоматическое получение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b="1" i="1" dirty="0" smtClean="0"/>
              <a:t>IP-адреса и адреса DNS-сервера </a:t>
            </a:r>
            <a:br>
              <a:rPr lang="ru-RU" sz="1000" b="1" i="1" dirty="0" smtClean="0"/>
            </a:br>
            <a:r>
              <a:rPr lang="ru-RU" sz="1000" i="1" dirty="0" smtClean="0"/>
              <a:t>(обычно настроена по умолчанию)</a:t>
            </a:r>
            <a:endParaRPr lang="en-US" sz="1000" i="1" dirty="0"/>
          </a:p>
        </p:txBody>
      </p:sp>
      <p:sp>
        <p:nvSpPr>
          <p:cNvPr id="36" name="Овал 35"/>
          <p:cNvSpPr/>
          <p:nvPr/>
        </p:nvSpPr>
        <p:spPr>
          <a:xfrm>
            <a:off x="3214678" y="414338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2</a:t>
            </a:r>
            <a:endParaRPr lang="ru-RU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500430" y="407194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Подключите 3G/4G модем к порту</a:t>
            </a:r>
            <a:r>
              <a:rPr lang="en-US" sz="900" dirty="0" smtClean="0"/>
              <a:t> </a:t>
            </a:r>
            <a:r>
              <a:rPr lang="ru-RU" sz="900" b="1" dirty="0" smtClean="0"/>
              <a:t>USB</a:t>
            </a:r>
            <a:r>
              <a:rPr lang="en-US" sz="900" b="1" dirty="0" smtClean="0"/>
              <a:t/>
            </a:r>
            <a:br>
              <a:rPr lang="en-US" sz="900" b="1" dirty="0" smtClean="0"/>
            </a:br>
            <a:r>
              <a:rPr lang="ru-RU" sz="900" b="1" dirty="0" smtClean="0"/>
              <a:t>на задней панели роутера. </a:t>
            </a:r>
          </a:p>
        </p:txBody>
      </p:sp>
      <p:sp>
        <p:nvSpPr>
          <p:cNvPr id="40" name="Овал 39"/>
          <p:cNvSpPr/>
          <p:nvPr/>
        </p:nvSpPr>
        <p:spPr>
          <a:xfrm>
            <a:off x="6215074" y="4157497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3</a:t>
            </a:r>
            <a:endParaRPr lang="ru-RU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500826" y="4086059"/>
            <a:ext cx="2357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Подключите штекер блока питания </a:t>
            </a:r>
            <a:br>
              <a:rPr lang="ru-RU" sz="900" dirty="0" smtClean="0"/>
            </a:br>
            <a:r>
              <a:rPr lang="ru-RU" sz="900" dirty="0" smtClean="0"/>
              <a:t>к разъему </a:t>
            </a:r>
            <a:r>
              <a:rPr lang="ru-RU" sz="900" b="1" dirty="0" smtClean="0"/>
              <a:t>POWER </a:t>
            </a:r>
            <a:r>
              <a:rPr lang="ru-RU" sz="900" dirty="0" smtClean="0"/>
              <a:t>роутера и затем подключите блок питания к розетке. </a:t>
            </a:r>
          </a:p>
        </p:txBody>
      </p:sp>
      <p:sp>
        <p:nvSpPr>
          <p:cNvPr id="42" name="Овал 41"/>
          <p:cNvSpPr/>
          <p:nvPr/>
        </p:nvSpPr>
        <p:spPr>
          <a:xfrm>
            <a:off x="285720" y="521495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4</a:t>
            </a:r>
            <a:endParaRPr lang="ru-RU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71472" y="5000636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Включите питание кнопкой </a:t>
            </a:r>
            <a:r>
              <a:rPr lang="ru-RU" sz="900" b="1" dirty="0" smtClean="0"/>
              <a:t>SWITCH. </a:t>
            </a:r>
            <a:br>
              <a:rPr lang="ru-RU" sz="900" b="1" dirty="0" smtClean="0"/>
            </a:br>
            <a:r>
              <a:rPr lang="ru-RU" sz="900" dirty="0" smtClean="0"/>
              <a:t>На передней панели роутера должен загореться индикатор </a:t>
            </a:r>
            <a:r>
              <a:rPr lang="ru-RU" sz="900" b="1" dirty="0" err="1" smtClean="0"/>
              <a:t>Power</a:t>
            </a:r>
            <a:r>
              <a:rPr lang="ru-RU" sz="900" dirty="0" smtClean="0"/>
              <a:t>. </a:t>
            </a:r>
            <a:br>
              <a:rPr lang="ru-RU" sz="900" dirty="0" smtClean="0"/>
            </a:br>
            <a:r>
              <a:rPr lang="ru-RU" sz="900" dirty="0" smtClean="0"/>
              <a:t>Начнется загрузка роутера. </a:t>
            </a:r>
          </a:p>
        </p:txBody>
      </p:sp>
      <p:sp>
        <p:nvSpPr>
          <p:cNvPr id="45" name="Овал 44"/>
          <p:cNvSpPr/>
          <p:nvPr/>
        </p:nvSpPr>
        <p:spPr>
          <a:xfrm>
            <a:off x="3214678" y="521495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5</a:t>
            </a:r>
            <a:endParaRPr lang="ru-RU" sz="1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500430" y="5000636"/>
            <a:ext cx="50006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После загрузки роутер </a:t>
            </a:r>
            <a:r>
              <a:rPr lang="ru-RU" sz="900" b="1" dirty="0" smtClean="0"/>
              <a:t>автоматически присвоит IP-адрес </a:t>
            </a:r>
            <a:r>
              <a:rPr lang="ru-RU" sz="900" dirty="0" smtClean="0"/>
              <a:t>подключенному компьютеру. </a:t>
            </a:r>
            <a:br>
              <a:rPr lang="ru-RU" sz="900" dirty="0" smtClean="0"/>
            </a:br>
            <a:r>
              <a:rPr lang="ru-RU" sz="900" dirty="0" smtClean="0"/>
              <a:t>На передней панели роутера загорится </a:t>
            </a:r>
            <a:r>
              <a:rPr lang="ru-RU" sz="900" b="1" dirty="0" smtClean="0"/>
              <a:t>индикатор подключения к соответствующему порту LAN и </a:t>
            </a:r>
            <a:r>
              <a:rPr lang="en-US" sz="900" b="1" dirty="0" smtClean="0"/>
              <a:t>USB</a:t>
            </a:r>
            <a:r>
              <a:rPr lang="ru-RU" sz="900" dirty="0" smtClean="0"/>
              <a:t>,</a:t>
            </a:r>
            <a:r>
              <a:rPr lang="ru-RU" sz="900" b="1" dirty="0" smtClean="0"/>
              <a:t> </a:t>
            </a:r>
            <a:r>
              <a:rPr lang="ru-RU" sz="900" dirty="0" smtClean="0"/>
              <a:t>а в области уведомлений панели задач </a:t>
            </a:r>
            <a:r>
              <a:rPr lang="ru-RU" sz="900" dirty="0" err="1" smtClean="0"/>
              <a:t>Windows</a:t>
            </a:r>
            <a:r>
              <a:rPr lang="ru-RU" sz="900" dirty="0" smtClean="0"/>
              <a:t> появится сообщение о том, что компьютер подключен к локальной сети. 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214282" y="5000636"/>
            <a:ext cx="864399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smtClean="0">
                <a:solidFill>
                  <a:schemeClr val="bg1"/>
                </a:solidFill>
              </a:rPr>
              <a:t>3G/4G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3429000"/>
            <a:ext cx="9144000" cy="2428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16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714356"/>
            <a:ext cx="485775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sz="1600" b="1" dirty="0" smtClean="0">
                <a:solidFill>
                  <a:schemeClr val="bg1"/>
                </a:solidFill>
              </a:rPr>
              <a:t>UR-344AN4G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398836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0034" y="3979609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Щелкните мышью в поле </a:t>
            </a:r>
            <a:r>
              <a:rPr lang="ru-RU" sz="900" b="1" dirty="0" smtClean="0"/>
              <a:t>3G / 4G. </a:t>
            </a:r>
          </a:p>
        </p:txBody>
      </p:sp>
      <p:sp>
        <p:nvSpPr>
          <p:cNvPr id="53" name="Овал 52"/>
          <p:cNvSpPr/>
          <p:nvPr/>
        </p:nvSpPr>
        <p:spPr>
          <a:xfrm>
            <a:off x="3428992" y="398836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2</a:t>
            </a:r>
            <a:endParaRPr lang="ru-RU" sz="1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714744" y="3916924"/>
            <a:ext cx="2286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Введите данные из договора с Интернет-провайдером и нажмите кнопку </a:t>
            </a:r>
            <a:r>
              <a:rPr lang="ru-RU" sz="900" b="1" dirty="0" smtClean="0"/>
              <a:t>«Далее». </a:t>
            </a:r>
          </a:p>
        </p:txBody>
      </p:sp>
      <p:sp>
        <p:nvSpPr>
          <p:cNvPr id="55" name="Овал 54"/>
          <p:cNvSpPr/>
          <p:nvPr/>
        </p:nvSpPr>
        <p:spPr>
          <a:xfrm>
            <a:off x="214282" y="470274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3</a:t>
            </a:r>
            <a:endParaRPr lang="ru-RU" sz="1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00034" y="4702742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Дождитесь завершения настройки роутера. </a:t>
            </a:r>
          </a:p>
        </p:txBody>
      </p:sp>
      <p:sp>
        <p:nvSpPr>
          <p:cNvPr id="57" name="Овал 56"/>
          <p:cNvSpPr/>
          <p:nvPr/>
        </p:nvSpPr>
        <p:spPr>
          <a:xfrm>
            <a:off x="3428992" y="463130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4</a:t>
            </a:r>
            <a:endParaRPr lang="ru-RU" sz="1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714744" y="4559866"/>
            <a:ext cx="1714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Настройка подключения к Интернету завершена. Нажмите кнопку «</a:t>
            </a:r>
            <a:r>
              <a:rPr lang="ru-RU" sz="900" b="1" dirty="0" smtClean="0"/>
              <a:t>Далее». </a:t>
            </a:r>
          </a:p>
        </p:txBody>
      </p:sp>
      <p:sp>
        <p:nvSpPr>
          <p:cNvPr id="59" name="Овал 58"/>
          <p:cNvSpPr/>
          <p:nvPr/>
        </p:nvSpPr>
        <p:spPr>
          <a:xfrm>
            <a:off x="214282" y="534568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5</a:t>
            </a:r>
            <a:endParaRPr lang="ru-RU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0034" y="527424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Возвращайтесь в меню выбора типа соединения </a:t>
            </a:r>
            <a:br>
              <a:rPr lang="ru-RU" sz="900" dirty="0" smtClean="0"/>
            </a:br>
            <a:r>
              <a:rPr lang="ru-RU" sz="900" dirty="0" smtClean="0"/>
              <a:t>и продолжите, если это требуется, настройку роутера</a:t>
            </a:r>
            <a:endParaRPr lang="ru-RU" sz="900" b="1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32" y="1428736"/>
            <a:ext cx="2357424" cy="1571616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857628"/>
            <a:ext cx="2714614" cy="1809743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3G/4G </a:t>
            </a:r>
            <a:r>
              <a:rPr lang="ru-RU" sz="2400" b="1" dirty="0" smtClean="0">
                <a:solidFill>
                  <a:schemeClr val="accent1"/>
                </a:solidFill>
              </a:rPr>
              <a:t>модем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500174"/>
            <a:ext cx="2359800" cy="15732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36" name="Рисунок 35" descr="mt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43174" y="1142984"/>
            <a:ext cx="3855600" cy="2570400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</p:pic>
      <p:sp>
        <p:nvSpPr>
          <p:cNvPr id="35" name="Прямоугольник 34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smtClean="0">
                <a:solidFill>
                  <a:schemeClr val="bg1"/>
                </a:solidFill>
              </a:rPr>
              <a:t>3G/4G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 descr="e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878742"/>
            <a:ext cx="5186511" cy="31932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3929066"/>
            <a:ext cx="9144000" cy="20717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Ethernet</a:t>
            </a:r>
            <a:endParaRPr lang="ru-RU" sz="2400" b="1" dirty="0" smtClean="0">
              <a:solidFill>
                <a:schemeClr val="accent1"/>
              </a:solidFill>
            </a:endParaRP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6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571480"/>
            <a:ext cx="4857752" cy="500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b="1" dirty="0" smtClean="0">
                <a:solidFill>
                  <a:schemeClr val="bg1"/>
                </a:solidFill>
              </a:rPr>
              <a:t>UR-344AN4G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5720" y="414338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71472" y="4071942"/>
            <a:ext cx="2643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Подключите поставляемый в комплекте кабель UTP к сетевой плате компьютера </a:t>
            </a:r>
            <a:br>
              <a:rPr lang="ru-RU" sz="900" dirty="0" smtClean="0"/>
            </a:br>
            <a:r>
              <a:rPr lang="ru-RU" sz="900" dirty="0" smtClean="0"/>
              <a:t>и к порту </a:t>
            </a:r>
            <a:r>
              <a:rPr lang="ru-RU" sz="900" b="1" dirty="0" smtClean="0"/>
              <a:t>LAN2 или LAN3 роутера. Порт LAN4 предназначен для подключения </a:t>
            </a:r>
            <a:r>
              <a:rPr lang="ru-RU" sz="900" b="1" dirty="0" err="1" smtClean="0"/>
              <a:t>IPTV-риставки</a:t>
            </a:r>
            <a:r>
              <a:rPr lang="ru-RU" sz="900" b="1" dirty="0" smtClean="0"/>
              <a:t>. </a:t>
            </a:r>
          </a:p>
        </p:txBody>
      </p:sp>
      <p:sp>
        <p:nvSpPr>
          <p:cNvPr id="36" name="Овал 35"/>
          <p:cNvSpPr/>
          <p:nvPr/>
        </p:nvSpPr>
        <p:spPr>
          <a:xfrm>
            <a:off x="3286116" y="414338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2</a:t>
            </a:r>
            <a:endParaRPr lang="ru-RU" sz="1000" b="1" dirty="0"/>
          </a:p>
        </p:txBody>
      </p:sp>
      <p:sp>
        <p:nvSpPr>
          <p:cNvPr id="40" name="Овал 39"/>
          <p:cNvSpPr/>
          <p:nvPr/>
        </p:nvSpPr>
        <p:spPr>
          <a:xfrm>
            <a:off x="6215074" y="4157497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3</a:t>
            </a:r>
            <a:endParaRPr lang="ru-RU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571868" y="4071942"/>
            <a:ext cx="2357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Подключите штекер блока питания </a:t>
            </a:r>
            <a:br>
              <a:rPr lang="ru-RU" sz="900" dirty="0" smtClean="0"/>
            </a:br>
            <a:r>
              <a:rPr lang="ru-RU" sz="900" dirty="0" smtClean="0"/>
              <a:t>к разъему </a:t>
            </a:r>
            <a:r>
              <a:rPr lang="ru-RU" sz="900" b="1" dirty="0" smtClean="0"/>
              <a:t>POWER </a:t>
            </a:r>
            <a:r>
              <a:rPr lang="ru-RU" sz="900" dirty="0" smtClean="0"/>
              <a:t>роутера и затем подключите блок питания к розетке. </a:t>
            </a:r>
          </a:p>
        </p:txBody>
      </p:sp>
      <p:sp>
        <p:nvSpPr>
          <p:cNvPr id="42" name="Овал 41"/>
          <p:cNvSpPr/>
          <p:nvPr/>
        </p:nvSpPr>
        <p:spPr>
          <a:xfrm>
            <a:off x="285720" y="521495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4</a:t>
            </a:r>
            <a:endParaRPr lang="ru-RU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500826" y="3929066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Включите питание кнопкой </a:t>
            </a:r>
            <a:r>
              <a:rPr lang="ru-RU" sz="900" b="1" dirty="0" smtClean="0"/>
              <a:t>SWITCH. </a:t>
            </a:r>
            <a:br>
              <a:rPr lang="ru-RU" sz="900" b="1" dirty="0" smtClean="0"/>
            </a:br>
            <a:r>
              <a:rPr lang="ru-RU" sz="900" dirty="0" smtClean="0"/>
              <a:t>На передней панели роутера должен загореться индикатор </a:t>
            </a:r>
            <a:r>
              <a:rPr lang="ru-RU" sz="900" b="1" dirty="0" err="1" smtClean="0"/>
              <a:t>Power</a:t>
            </a:r>
            <a:r>
              <a:rPr lang="ru-RU" sz="900" dirty="0" smtClean="0"/>
              <a:t>. </a:t>
            </a:r>
            <a:br>
              <a:rPr lang="ru-RU" sz="900" dirty="0" smtClean="0"/>
            </a:br>
            <a:r>
              <a:rPr lang="ru-RU" sz="900" dirty="0" smtClean="0"/>
              <a:t>Начнется загрузка роутера.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1472" y="5000636"/>
            <a:ext cx="50006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После загрузки роутер </a:t>
            </a:r>
            <a:r>
              <a:rPr lang="ru-RU" sz="900" b="1" dirty="0" smtClean="0"/>
              <a:t>автоматически присвоит IP-адрес </a:t>
            </a:r>
            <a:r>
              <a:rPr lang="ru-RU" sz="900" dirty="0" smtClean="0"/>
              <a:t>подключенному компьютеру. </a:t>
            </a:r>
            <a:br>
              <a:rPr lang="ru-RU" sz="900" dirty="0" smtClean="0"/>
            </a:br>
            <a:r>
              <a:rPr lang="ru-RU" sz="900" dirty="0" smtClean="0"/>
              <a:t>На передней панели роутера загорится </a:t>
            </a:r>
            <a:r>
              <a:rPr lang="ru-RU" sz="900" b="1" dirty="0" smtClean="0"/>
              <a:t>индикатор подключения к соответствующему порту LAN</a:t>
            </a:r>
            <a:r>
              <a:rPr lang="ru-RU" sz="900" dirty="0" smtClean="0"/>
              <a:t>,</a:t>
            </a:r>
            <a:r>
              <a:rPr lang="ru-RU" sz="900" b="1" dirty="0" smtClean="0"/>
              <a:t> </a:t>
            </a:r>
            <a:r>
              <a:rPr lang="ru-RU" sz="900" dirty="0" smtClean="0"/>
              <a:t>а в области уведомлений панели задач </a:t>
            </a:r>
            <a:r>
              <a:rPr lang="ru-RU" sz="900" dirty="0" err="1" smtClean="0"/>
              <a:t>Windows</a:t>
            </a:r>
            <a:r>
              <a:rPr lang="ru-RU" sz="900" dirty="0" smtClean="0"/>
              <a:t> появится сообщение о том, что компьютер подключен к локальной сети. 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214282" y="5000636"/>
            <a:ext cx="8643998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с двумя скругленными противолежащими углами 47"/>
          <p:cNvSpPr/>
          <p:nvPr/>
        </p:nvSpPr>
        <p:spPr>
          <a:xfrm>
            <a:off x="214282" y="1857364"/>
            <a:ext cx="3357586" cy="1428760"/>
          </a:xfrm>
          <a:prstGeom prst="round2Diag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00034" y="2056147"/>
            <a:ext cx="314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i="1" dirty="0" smtClean="0"/>
              <a:t>Сетевая плата компьютера должна быть настроена на </a:t>
            </a:r>
            <a:r>
              <a:rPr lang="ru-RU" sz="1000" b="1" i="1" dirty="0" smtClean="0"/>
              <a:t>автоматическое получение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b="1" i="1" dirty="0" smtClean="0"/>
              <a:t>IP-адреса и адреса DNS-сервера </a:t>
            </a:r>
            <a:br>
              <a:rPr lang="ru-RU" sz="1000" b="1" i="1" dirty="0" smtClean="0"/>
            </a:br>
            <a:r>
              <a:rPr lang="ru-RU" sz="1000" i="1" dirty="0" smtClean="0"/>
              <a:t>(обычно настроена по умолчанию)</a:t>
            </a:r>
            <a:endParaRPr lang="en-US" sz="1000" i="1" dirty="0"/>
          </a:p>
        </p:txBody>
      </p:sp>
      <p:sp>
        <p:nvSpPr>
          <p:cNvPr id="51" name="Прямоугольник с двумя скругленными противолежащими углами 50"/>
          <p:cNvSpPr/>
          <p:nvPr/>
        </p:nvSpPr>
        <p:spPr>
          <a:xfrm>
            <a:off x="5786446" y="5072074"/>
            <a:ext cx="3071834" cy="857256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000760" y="5140123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b="1" i="1" dirty="0" smtClean="0"/>
              <a:t>Подключать кабель провайдера </a:t>
            </a:r>
            <a:br>
              <a:rPr lang="ru-RU" sz="900" b="1" i="1" dirty="0" smtClean="0"/>
            </a:br>
            <a:r>
              <a:rPr lang="ru-RU" sz="900" b="1" i="1" dirty="0" smtClean="0"/>
              <a:t>к порту LAN1 роутера необходимо </a:t>
            </a:r>
            <a:br>
              <a:rPr lang="ru-RU" sz="900" b="1" i="1" dirty="0" smtClean="0"/>
            </a:br>
            <a:r>
              <a:rPr lang="ru-RU" sz="900" b="1" i="1" dirty="0" smtClean="0"/>
              <a:t>после завершения настройки роутера.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err="1" smtClean="0">
                <a:solidFill>
                  <a:schemeClr val="bg1"/>
                </a:solidFill>
              </a:rPr>
              <a:t>Ithernet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3429000"/>
            <a:ext cx="9144000" cy="2428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18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714356"/>
            <a:ext cx="485775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sz="1600" b="1" dirty="0" smtClean="0">
                <a:solidFill>
                  <a:schemeClr val="bg1"/>
                </a:solidFill>
              </a:rPr>
              <a:t>UR-344AN4G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3845486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0034" y="3836733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Щелкните мышью в поле </a:t>
            </a:r>
            <a:r>
              <a:rPr lang="ru-RU" sz="900" b="1" dirty="0" smtClean="0"/>
              <a:t>WAN/</a:t>
            </a:r>
            <a:r>
              <a:rPr lang="ru-RU" sz="900" b="1" dirty="0" err="1" smtClean="0"/>
              <a:t>Ethernet</a:t>
            </a:r>
            <a:r>
              <a:rPr lang="ru-RU" sz="900" b="1" dirty="0" smtClean="0"/>
              <a:t>. </a:t>
            </a:r>
          </a:p>
        </p:txBody>
      </p:sp>
      <p:sp>
        <p:nvSpPr>
          <p:cNvPr id="53" name="Овал 52"/>
          <p:cNvSpPr/>
          <p:nvPr/>
        </p:nvSpPr>
        <p:spPr>
          <a:xfrm>
            <a:off x="3428992" y="3845486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2</a:t>
            </a:r>
            <a:endParaRPr lang="ru-RU" sz="1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714744" y="3774048"/>
            <a:ext cx="2286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Введите данные из договора с Интернет-провайдером и нажмите кнопку </a:t>
            </a:r>
            <a:r>
              <a:rPr lang="ru-RU" sz="900" b="1" dirty="0" smtClean="0"/>
              <a:t>«Далее». </a:t>
            </a:r>
          </a:p>
        </p:txBody>
      </p:sp>
      <p:sp>
        <p:nvSpPr>
          <p:cNvPr id="55" name="Овал 54"/>
          <p:cNvSpPr/>
          <p:nvPr/>
        </p:nvSpPr>
        <p:spPr>
          <a:xfrm>
            <a:off x="214282" y="4559866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3</a:t>
            </a:r>
            <a:endParaRPr lang="ru-RU" sz="1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00034" y="4559866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Дождитесь завершения настройки роутера. </a:t>
            </a:r>
          </a:p>
        </p:txBody>
      </p:sp>
      <p:sp>
        <p:nvSpPr>
          <p:cNvPr id="57" name="Овал 56"/>
          <p:cNvSpPr/>
          <p:nvPr/>
        </p:nvSpPr>
        <p:spPr>
          <a:xfrm>
            <a:off x="3428992" y="4488428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4</a:t>
            </a:r>
            <a:endParaRPr lang="ru-RU" sz="1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714744" y="4416990"/>
            <a:ext cx="1857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Настройка подключения к Интернету завершена. Подключите сетевой кабель провайдера к разъему </a:t>
            </a:r>
            <a:r>
              <a:rPr lang="ru-RU" sz="900" b="1" dirty="0" smtClean="0"/>
              <a:t>LAN1 </a:t>
            </a:r>
            <a:br>
              <a:rPr lang="ru-RU" sz="900" b="1" dirty="0" smtClean="0"/>
            </a:br>
            <a:r>
              <a:rPr lang="ru-RU" sz="900" b="1" dirty="0" smtClean="0"/>
              <a:t>и нажмите кнопку «Далее». </a:t>
            </a:r>
          </a:p>
        </p:txBody>
      </p:sp>
      <p:sp>
        <p:nvSpPr>
          <p:cNvPr id="59" name="Овал 58"/>
          <p:cNvSpPr/>
          <p:nvPr/>
        </p:nvSpPr>
        <p:spPr>
          <a:xfrm>
            <a:off x="214282" y="5202808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5</a:t>
            </a:r>
            <a:endParaRPr lang="ru-RU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0034" y="5131370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Возвращайтесь в меню выбора типа соединения </a:t>
            </a:r>
            <a:br>
              <a:rPr lang="ru-RU" sz="900" dirty="0" smtClean="0"/>
            </a:br>
            <a:r>
              <a:rPr lang="ru-RU" sz="900" dirty="0" smtClean="0"/>
              <a:t>и продолжите, если это требуется, настройку роутера</a:t>
            </a:r>
            <a:endParaRPr lang="ru-RU" sz="900" b="1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1065" y="1571612"/>
            <a:ext cx="2140982" cy="142732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1571612"/>
            <a:ext cx="2143140" cy="142876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Ethernet</a:t>
            </a:r>
            <a:endParaRPr lang="ru-RU" sz="2400" b="1" dirty="0" smtClean="0">
              <a:solidFill>
                <a:schemeClr val="accent1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5" y="1571612"/>
            <a:ext cx="2143140" cy="142876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81955" y="1571612"/>
            <a:ext cx="2143140" cy="142876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37" name="Рисунок 36" descr="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8287" y="3143248"/>
            <a:ext cx="3132869" cy="1928826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</p:pic>
      <p:sp>
        <p:nvSpPr>
          <p:cNvPr id="44" name="Прямоугольник 43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err="1" smtClean="0">
                <a:solidFill>
                  <a:schemeClr val="bg1"/>
                </a:solidFill>
              </a:rPr>
              <a:t>Ithernet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3429000"/>
            <a:ext cx="9144000" cy="2428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857232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714356"/>
            <a:ext cx="485775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Универсальный роутер </a:t>
            </a:r>
            <a:r>
              <a:rPr lang="en-US" sz="1600" b="1" dirty="0" smtClean="0">
                <a:solidFill>
                  <a:schemeClr val="bg1"/>
                </a:solidFill>
              </a:rPr>
              <a:t>UR-344AN4G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3845486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0034" y="3836733"/>
            <a:ext cx="2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Щелкните мышью в поле </a:t>
            </a:r>
            <a:r>
              <a:rPr lang="ru-RU" sz="900" b="1" dirty="0" err="1" smtClean="0"/>
              <a:t>Wi-Fi</a:t>
            </a:r>
            <a:r>
              <a:rPr lang="ru-RU" sz="900" b="1" dirty="0" smtClean="0"/>
              <a:t>. </a:t>
            </a:r>
          </a:p>
        </p:txBody>
      </p:sp>
      <p:sp>
        <p:nvSpPr>
          <p:cNvPr id="53" name="Овал 52"/>
          <p:cNvSpPr/>
          <p:nvPr/>
        </p:nvSpPr>
        <p:spPr>
          <a:xfrm>
            <a:off x="3428992" y="3845486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2</a:t>
            </a:r>
            <a:endParaRPr lang="ru-RU" sz="1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714744" y="377404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Задайте имя сети (по умолчанию используется имя </a:t>
            </a:r>
            <a:r>
              <a:rPr lang="ru-RU" sz="900" b="1" dirty="0" err="1" smtClean="0"/>
              <a:t>Upvel</a:t>
            </a:r>
            <a:r>
              <a:rPr lang="ru-RU" sz="900" dirty="0" smtClean="0"/>
              <a:t>). </a:t>
            </a:r>
          </a:p>
        </p:txBody>
      </p:sp>
      <p:sp>
        <p:nvSpPr>
          <p:cNvPr id="55" name="Овал 54"/>
          <p:cNvSpPr/>
          <p:nvPr/>
        </p:nvSpPr>
        <p:spPr>
          <a:xfrm>
            <a:off x="214282" y="442913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3</a:t>
            </a:r>
            <a:endParaRPr lang="ru-RU" sz="1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00034" y="4429132"/>
            <a:ext cx="2643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Выберите тип шифрования. Для обеспечения совместимости с большинством устройств рекомендуется выбрать </a:t>
            </a:r>
            <a:r>
              <a:rPr lang="ru-RU" sz="900" b="1" dirty="0" smtClean="0"/>
              <a:t>WPA-PSK</a:t>
            </a:r>
            <a:r>
              <a:rPr lang="ru-RU" sz="900" dirty="0" smtClean="0"/>
              <a:t>. </a:t>
            </a:r>
          </a:p>
        </p:txBody>
      </p:sp>
      <p:sp>
        <p:nvSpPr>
          <p:cNvPr id="57" name="Овал 56"/>
          <p:cNvSpPr/>
          <p:nvPr/>
        </p:nvSpPr>
        <p:spPr>
          <a:xfrm>
            <a:off x="3428992" y="435769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4</a:t>
            </a:r>
            <a:endParaRPr lang="ru-RU" sz="1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714744" y="4286256"/>
            <a:ext cx="1857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Задайте ключ сети (по умолчанию используется ключ </a:t>
            </a:r>
          </a:p>
          <a:p>
            <a:r>
              <a:rPr lang="en-US" sz="900" b="1" dirty="0" smtClean="0"/>
              <a:t>Upvel123</a:t>
            </a:r>
            <a:r>
              <a:rPr lang="en-US" sz="900" dirty="0" smtClean="0"/>
              <a:t>). </a:t>
            </a:r>
            <a:endParaRPr lang="ru-RU" sz="900" b="1" dirty="0" smtClean="0"/>
          </a:p>
        </p:txBody>
      </p:sp>
      <p:sp>
        <p:nvSpPr>
          <p:cNvPr id="59" name="Овал 58"/>
          <p:cNvSpPr/>
          <p:nvPr/>
        </p:nvSpPr>
        <p:spPr>
          <a:xfrm>
            <a:off x="214282" y="5079839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5</a:t>
            </a:r>
            <a:endParaRPr lang="ru-RU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0034" y="5067697"/>
            <a:ext cx="3429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Дождитесь завершения настройки роутера.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1355" y="1500174"/>
            <a:ext cx="2359801" cy="15732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857628"/>
            <a:ext cx="2359800" cy="15732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Wi-Fi</a:t>
            </a:r>
            <a:endParaRPr lang="ru-RU" sz="2400" b="1" dirty="0" smtClean="0">
              <a:solidFill>
                <a:schemeClr val="accent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500174"/>
            <a:ext cx="2359800" cy="15732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3174" y="1144352"/>
            <a:ext cx="3855600" cy="25704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38" name="Овал 37"/>
          <p:cNvSpPr/>
          <p:nvPr/>
        </p:nvSpPr>
        <p:spPr>
          <a:xfrm>
            <a:off x="3428992" y="507207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6</a:t>
            </a:r>
            <a:endParaRPr lang="ru-RU" sz="1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714744" y="5000636"/>
            <a:ext cx="1857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Настройка </a:t>
            </a:r>
            <a:r>
              <a:rPr lang="ru-RU" sz="900" dirty="0" err="1" smtClean="0"/>
              <a:t>Wi-Fi</a:t>
            </a:r>
            <a:r>
              <a:rPr lang="ru-RU" sz="900" dirty="0" smtClean="0"/>
              <a:t> сети завершена. Нажмите кнопку </a:t>
            </a:r>
            <a:r>
              <a:rPr lang="ru-RU" sz="900" b="1" dirty="0" smtClean="0"/>
              <a:t>«Далее». </a:t>
            </a:r>
          </a:p>
        </p:txBody>
      </p:sp>
      <p:sp>
        <p:nvSpPr>
          <p:cNvPr id="41" name="Овал 40"/>
          <p:cNvSpPr/>
          <p:nvPr/>
        </p:nvSpPr>
        <p:spPr>
          <a:xfrm>
            <a:off x="214282" y="5500702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7</a:t>
            </a:r>
            <a:endParaRPr lang="ru-RU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00034" y="5484184"/>
            <a:ext cx="3429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Для выхода нажмите кнопку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4546" y="5500702"/>
            <a:ext cx="1905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Прямоугольник 42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Настройка </a:t>
            </a:r>
            <a:r>
              <a:rPr lang="en-US" sz="1050" dirty="0" smtClean="0">
                <a:solidFill>
                  <a:schemeClr val="bg1"/>
                </a:solidFill>
              </a:rPr>
              <a:t>Wi-Fi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fon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100" y="642918"/>
            <a:ext cx="22145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Содержание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29256" y="6215082"/>
            <a:ext cx="1000132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38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657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7213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6143644"/>
            <a:ext cx="846780" cy="3384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86776" y="6215082"/>
            <a:ext cx="357190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0430" y="0"/>
            <a:ext cx="738000" cy="6858000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ая выноска 18"/>
          <p:cNvSpPr/>
          <p:nvPr/>
        </p:nvSpPr>
        <p:spPr>
          <a:xfrm rot="5400000">
            <a:off x="5778000" y="-67868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FF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7" action="ppaction://hlinksldjump"/>
              </a:rPr>
              <a:t>О компании	</a:t>
            </a:r>
            <a:r>
              <a:rPr lang="ru-RU" sz="1200" dirty="0" smtClean="0">
                <a:solidFill>
                  <a:schemeClr val="tx1"/>
                </a:solidFill>
              </a:rPr>
              <a:t>		</a:t>
            </a:r>
            <a:endParaRPr lang="ru-RU" sz="1200" b="1" dirty="0">
              <a:solidFill>
                <a:schemeClr val="accent1"/>
              </a:solidFill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 rot="5400000">
            <a:off x="5778000" y="-32149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F9F9F9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8" action="ppaction://hlinksldjump"/>
              </a:rPr>
              <a:t>Преимущества</a:t>
            </a:r>
            <a:r>
              <a:rPr lang="ru-RU" sz="1200" dirty="0" smtClean="0">
                <a:solidFill>
                  <a:schemeClr val="tx1"/>
                </a:solidFill>
              </a:rPr>
              <a:t>		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ая выноска 29"/>
          <p:cNvSpPr/>
          <p:nvPr/>
        </p:nvSpPr>
        <p:spPr>
          <a:xfrm rot="5400000">
            <a:off x="5778000" y="3569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F3F3F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9" action="ppaction://hlinksldjump"/>
              </a:rPr>
              <a:t>Дистрибьюторы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ая выноска 30"/>
          <p:cNvSpPr/>
          <p:nvPr/>
        </p:nvSpPr>
        <p:spPr>
          <a:xfrm rot="5400000">
            <a:off x="5778000" y="39288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F2F2F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0" action="ppaction://hlinksldjump"/>
              </a:rPr>
              <a:t>Партнерская программа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 rot="5400000">
            <a:off x="5778000" y="75007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F0F0F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1" action="ppaction://hlinksldjump"/>
              </a:rPr>
              <a:t>Производство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 rot="5400000">
            <a:off x="5778000" y="110726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EEEEE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2" action="ppaction://hlinksldjump"/>
              </a:rPr>
              <a:t>Универсальные роутеры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 rot="5400000">
            <a:off x="5778000" y="146445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E8E8E8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err="1" smtClean="0">
                <a:solidFill>
                  <a:schemeClr val="tx1"/>
                </a:solidFill>
                <a:hlinkClick r:id="rId13" action="ppaction://hlinksldjump"/>
              </a:rPr>
              <a:t>Кастомизация</a:t>
            </a:r>
            <a:r>
              <a:rPr lang="ru-RU" sz="1200" dirty="0" smtClean="0">
                <a:solidFill>
                  <a:schemeClr val="tx1"/>
                </a:solidFill>
                <a:hlinkClick r:id="rId13" action="ppaction://hlinksldjump"/>
              </a:rPr>
              <a:t> роутеров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 rot="5400000">
            <a:off x="5778000" y="182164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E4E4E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4" action="ppaction://hlinksldjump"/>
              </a:rPr>
              <a:t>Гарантия и </a:t>
            </a:r>
            <a:r>
              <a:rPr lang="ru-RU" sz="1200" dirty="0" err="1" smtClean="0">
                <a:solidFill>
                  <a:schemeClr val="tx1"/>
                </a:solidFill>
                <a:hlinkClick r:id="rId14" action="ppaction://hlinksldjump"/>
              </a:rPr>
              <a:t>техподдержка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 rot="5400000">
            <a:off x="5778000" y="217883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E0E0E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5" action="ppaction://hlinksldjump"/>
              </a:rPr>
              <a:t>Принцип работы</a:t>
            </a:r>
            <a:r>
              <a:rPr lang="en-US" sz="1200" dirty="0" smtClean="0">
                <a:solidFill>
                  <a:schemeClr val="tx1"/>
                </a:solidFill>
                <a:hlinkClick r:id="rId15" action="ppaction://hlinksldjump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hlinkClick r:id="rId15" action="ppaction://hlinksldjump"/>
              </a:rPr>
              <a:t>и настройка</a:t>
            </a:r>
            <a:endParaRPr lang="ru-RU" sz="1200" dirty="0">
              <a:solidFill>
                <a:schemeClr val="tx1"/>
              </a:solidFill>
              <a:hlinkClick r:id="rId15" action="ppaction://hlinksldjump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 rot="5400000">
            <a:off x="5778000" y="253602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D9D9D9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6" action="ppaction://hlinksldjump"/>
              </a:rPr>
              <a:t>Маркировка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8" name="Прямоугольная выноска 37"/>
          <p:cNvSpPr/>
          <p:nvPr/>
        </p:nvSpPr>
        <p:spPr>
          <a:xfrm rot="5400000">
            <a:off x="5778000" y="289321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D5D5D5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7" action="ppaction://hlinksldjump"/>
              </a:rPr>
              <a:t>Характеристики роутеров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 rot="5400000">
            <a:off x="5778000" y="325040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CDCDCD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8" action="ppaction://hlinksldjump"/>
              </a:rPr>
              <a:t>Другое оборудование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0" name="Прямоугольная выноска 39"/>
          <p:cNvSpPr/>
          <p:nvPr/>
        </p:nvSpPr>
        <p:spPr>
          <a:xfrm rot="5400000">
            <a:off x="5778000" y="360759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C7C7C7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19" action="ppaction://hlinksldjump"/>
              </a:rPr>
              <a:t>Типовые решения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ая выноска 40"/>
          <p:cNvSpPr/>
          <p:nvPr/>
        </p:nvSpPr>
        <p:spPr>
          <a:xfrm rot="5400000">
            <a:off x="5778000" y="3964785"/>
            <a:ext cx="357190" cy="3429024"/>
          </a:xfrm>
          <a:prstGeom prst="wedgeRectCallout">
            <a:avLst>
              <a:gd name="adj1" fmla="val -21833"/>
              <a:gd name="adj2" fmla="val 52022"/>
            </a:avLst>
          </a:prstGeom>
          <a:solidFill>
            <a:srgbClr val="C4C4C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0" bIns="180000" rtlCol="0" anchor="ctr"/>
          <a:lstStyle/>
          <a:p>
            <a:r>
              <a:rPr lang="ru-RU" sz="1200" dirty="0" smtClean="0">
                <a:solidFill>
                  <a:schemeClr val="tx1"/>
                </a:solidFill>
                <a:hlinkClick r:id="rId20" action="ppaction://hlinksldjump"/>
              </a:rPr>
              <a:t>Подключайся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3" name="Рисунок 42" descr="i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86182" y="785794"/>
            <a:ext cx="265341" cy="285752"/>
          </a:xfrm>
          <a:prstGeom prst="rect">
            <a:avLst/>
          </a:prstGeom>
        </p:spPr>
      </p:pic>
      <p:pic>
        <p:nvPicPr>
          <p:cNvPr id="44" name="Рисунок 43" descr="preim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786182" y="1147937"/>
            <a:ext cx="266400" cy="280799"/>
          </a:xfrm>
          <a:prstGeom prst="rect">
            <a:avLst/>
          </a:prstGeom>
        </p:spPr>
      </p:pic>
      <p:pic>
        <p:nvPicPr>
          <p:cNvPr id="45" name="Рисунок 44" descr="partn_icon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786182" y="1500174"/>
            <a:ext cx="266400" cy="319200"/>
          </a:xfrm>
          <a:prstGeom prst="rect">
            <a:avLst/>
          </a:prstGeom>
        </p:spPr>
      </p:pic>
      <p:pic>
        <p:nvPicPr>
          <p:cNvPr id="46" name="Рисунок 45" descr="ppp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786182" y="1928802"/>
            <a:ext cx="266400" cy="259200"/>
          </a:xfrm>
          <a:prstGeom prst="rect">
            <a:avLst/>
          </a:prstGeom>
        </p:spPr>
      </p:pic>
      <p:pic>
        <p:nvPicPr>
          <p:cNvPr id="48" name="Рисунок 47" descr="molot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786182" y="2285991"/>
            <a:ext cx="266400" cy="268821"/>
          </a:xfrm>
          <a:prstGeom prst="rect">
            <a:avLst/>
          </a:prstGeom>
        </p:spPr>
      </p:pic>
      <p:pic>
        <p:nvPicPr>
          <p:cNvPr id="49" name="Рисунок 48" descr="uni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786182" y="2643182"/>
            <a:ext cx="266400" cy="268822"/>
          </a:xfrm>
          <a:prstGeom prst="rect">
            <a:avLst/>
          </a:prstGeom>
        </p:spPr>
      </p:pic>
      <p:pic>
        <p:nvPicPr>
          <p:cNvPr id="50" name="Рисунок 49" descr="paint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786182" y="3000372"/>
            <a:ext cx="266400" cy="268822"/>
          </a:xfrm>
          <a:prstGeom prst="rect">
            <a:avLst/>
          </a:prstGeom>
        </p:spPr>
      </p:pic>
      <p:pic>
        <p:nvPicPr>
          <p:cNvPr id="51" name="Рисунок 50" descr="gar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786182" y="3357562"/>
            <a:ext cx="266400" cy="268822"/>
          </a:xfrm>
          <a:prstGeom prst="rect">
            <a:avLst/>
          </a:prstGeom>
        </p:spPr>
      </p:pic>
      <p:pic>
        <p:nvPicPr>
          <p:cNvPr id="52" name="Рисунок 51" descr="gaika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786182" y="3714752"/>
            <a:ext cx="266400" cy="268867"/>
          </a:xfrm>
          <a:prstGeom prst="rect">
            <a:avLst/>
          </a:prstGeom>
        </p:spPr>
      </p:pic>
      <p:pic>
        <p:nvPicPr>
          <p:cNvPr id="53" name="Рисунок 52" descr="mark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786182" y="4071942"/>
            <a:ext cx="266400" cy="268822"/>
          </a:xfrm>
          <a:prstGeom prst="rect">
            <a:avLst/>
          </a:prstGeom>
        </p:spPr>
      </p:pic>
      <p:pic>
        <p:nvPicPr>
          <p:cNvPr id="54" name="Рисунок 53" descr="rout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786182" y="4429132"/>
            <a:ext cx="266400" cy="268822"/>
          </a:xfrm>
          <a:prstGeom prst="rect">
            <a:avLst/>
          </a:prstGeom>
        </p:spPr>
      </p:pic>
      <p:pic>
        <p:nvPicPr>
          <p:cNvPr id="55" name="Рисунок 54" descr="rout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786182" y="4786322"/>
            <a:ext cx="266400" cy="268822"/>
          </a:xfrm>
          <a:prstGeom prst="rect">
            <a:avLst/>
          </a:prstGeom>
        </p:spPr>
      </p:pic>
      <p:pic>
        <p:nvPicPr>
          <p:cNvPr id="56" name="Рисунок 55" descr="nagradi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786182" y="5143512"/>
            <a:ext cx="266400" cy="26882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shtri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428736"/>
            <a:ext cx="4659648" cy="214314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3929066"/>
            <a:ext cx="9144000" cy="20717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Обновление ПО</a:t>
            </a: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6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14876" y="571480"/>
            <a:ext cx="2071702" cy="35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Скачать прошивку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28596" y="4421367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14348" y="4349929"/>
            <a:ext cx="2643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На дне роутера найдите название его модели </a:t>
            </a:r>
            <a:r>
              <a:rPr lang="ru-RU" sz="900" b="1" dirty="0" smtClean="0"/>
              <a:t/>
            </a:r>
            <a:br>
              <a:rPr lang="ru-RU" sz="900" b="1" dirty="0" smtClean="0"/>
            </a:br>
            <a:r>
              <a:rPr lang="ru-RU" sz="900" dirty="0" smtClean="0"/>
              <a:t>и </a:t>
            </a:r>
            <a:r>
              <a:rPr lang="ru-RU" sz="900" dirty="0" err="1" smtClean="0"/>
              <a:t>выбирите</a:t>
            </a:r>
            <a:r>
              <a:rPr lang="ru-RU" sz="900" dirty="0" smtClean="0"/>
              <a:t> соответствующее наименование на сервере </a:t>
            </a:r>
            <a:r>
              <a:rPr lang="en-US" sz="900" dirty="0" smtClean="0">
                <a:hlinkClick r:id="rId8"/>
              </a:rPr>
              <a:t>http://downloads.upvel.ru/</a:t>
            </a:r>
            <a:endParaRPr lang="ru-RU" sz="900" dirty="0" smtClean="0"/>
          </a:p>
        </p:txBody>
      </p:sp>
      <p:sp>
        <p:nvSpPr>
          <p:cNvPr id="36" name="Овал 35"/>
          <p:cNvSpPr/>
          <p:nvPr/>
        </p:nvSpPr>
        <p:spPr>
          <a:xfrm>
            <a:off x="3571868" y="4421367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2</a:t>
            </a:r>
            <a:endParaRPr lang="ru-RU" sz="1000" b="1" dirty="0"/>
          </a:p>
        </p:txBody>
      </p:sp>
      <p:sp>
        <p:nvSpPr>
          <p:cNvPr id="40" name="Овал 39"/>
          <p:cNvSpPr/>
          <p:nvPr/>
        </p:nvSpPr>
        <p:spPr>
          <a:xfrm>
            <a:off x="6357950" y="443548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3</a:t>
            </a:r>
            <a:endParaRPr lang="ru-RU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857620" y="4349929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В открывшейся директории откройте </a:t>
            </a:r>
          </a:p>
          <a:p>
            <a:r>
              <a:rPr lang="ru-RU" sz="900" dirty="0" smtClean="0"/>
              <a:t>папку </a:t>
            </a:r>
            <a:r>
              <a:rPr lang="en-US" sz="900" b="1" dirty="0" smtClean="0"/>
              <a:t>firmware</a:t>
            </a:r>
            <a:endParaRPr lang="ru-RU" sz="900" b="1" dirty="0" smtClean="0"/>
          </a:p>
        </p:txBody>
      </p:sp>
      <p:sp>
        <p:nvSpPr>
          <p:cNvPr id="42" name="Овал 41"/>
          <p:cNvSpPr/>
          <p:nvPr/>
        </p:nvSpPr>
        <p:spPr>
          <a:xfrm>
            <a:off x="428596" y="521495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4</a:t>
            </a:r>
            <a:endParaRPr lang="ru-RU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643702" y="4207053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Скачайте прошивку  с нужной датой </a:t>
            </a:r>
            <a:br>
              <a:rPr lang="ru-RU" sz="900" dirty="0" smtClean="0"/>
            </a:br>
            <a:r>
              <a:rPr lang="ru-RU" sz="900" dirty="0" smtClean="0"/>
              <a:t>выпуска и разархивируйте </a:t>
            </a:r>
            <a:br>
              <a:rPr lang="ru-RU" sz="900" dirty="0" smtClean="0"/>
            </a:br>
            <a:r>
              <a:rPr lang="ru-RU" sz="900" dirty="0" smtClean="0"/>
              <a:t>на локальном диске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4348" y="5000636"/>
            <a:ext cx="50006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 smtClean="0"/>
          </a:p>
          <a:p>
            <a:r>
              <a:rPr lang="ru-RU" sz="900" dirty="0" smtClean="0"/>
              <a:t>Войдите в настройки роутера через </a:t>
            </a:r>
            <a:r>
              <a:rPr lang="en-US" sz="900" dirty="0" smtClean="0"/>
              <a:t>web</a:t>
            </a:r>
            <a:r>
              <a:rPr lang="ru-RU" sz="900" dirty="0" smtClean="0"/>
              <a:t>-интерфейс, затем перейдите </a:t>
            </a:r>
            <a:br>
              <a:rPr lang="ru-RU" sz="900" dirty="0" smtClean="0"/>
            </a:br>
            <a:r>
              <a:rPr lang="ru-RU" sz="900" dirty="0" smtClean="0"/>
              <a:t>в раздел «Обновление микропрограммного обеспечения(</a:t>
            </a:r>
            <a:r>
              <a:rPr lang="en-US" sz="900" dirty="0" err="1" smtClean="0"/>
              <a:t>UpgradeFirmware</a:t>
            </a:r>
            <a:r>
              <a:rPr lang="ru-RU" sz="900" dirty="0" smtClean="0"/>
              <a:t>)</a:t>
            </a:r>
            <a:endParaRPr lang="ru-RU" sz="900" dirty="0"/>
          </a:p>
        </p:txBody>
      </p:sp>
      <p:sp>
        <p:nvSpPr>
          <p:cNvPr id="48" name="Прямоугольник с двумя скругленными противолежащими углами 47"/>
          <p:cNvSpPr/>
          <p:nvPr/>
        </p:nvSpPr>
        <p:spPr>
          <a:xfrm>
            <a:off x="5286380" y="4929198"/>
            <a:ext cx="3857620" cy="107157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572132" y="5000636"/>
            <a:ext cx="31432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Важно!</a:t>
            </a:r>
          </a:p>
          <a:p>
            <a:r>
              <a:rPr lang="ru-RU" sz="1000" b="1" i="1" dirty="0" smtClean="0"/>
              <a:t>Бесперебойное питание</a:t>
            </a:r>
          </a:p>
          <a:p>
            <a:r>
              <a:rPr lang="ru-RU" sz="1000" b="1" i="1" dirty="0" smtClean="0"/>
              <a:t>Исправный кабель</a:t>
            </a:r>
          </a:p>
          <a:p>
            <a:r>
              <a:rPr lang="ru-RU" sz="1000" b="1" i="1" dirty="0" smtClean="0"/>
              <a:t>Обновлять не по </a:t>
            </a:r>
            <a:r>
              <a:rPr lang="en-US" sz="1000" b="1" i="1" dirty="0" err="1" smtClean="0"/>
              <a:t>wi-fi</a:t>
            </a:r>
            <a:endParaRPr lang="en-US" sz="1000" b="1" i="1" dirty="0" smtClean="0"/>
          </a:p>
          <a:p>
            <a:r>
              <a:rPr lang="ru-RU" sz="1000" b="1" i="1" dirty="0" smtClean="0"/>
              <a:t>Обновлять рекомендованной прошивкой</a:t>
            </a:r>
          </a:p>
          <a:p>
            <a:endParaRPr lang="en-US" sz="1000" b="1" i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858016" y="571480"/>
            <a:ext cx="221454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/>
                </a:solidFill>
                <a:hlinkClick r:id="rId8"/>
              </a:rPr>
              <a:t>downloads.upvel.ru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879266"/>
            <a:ext cx="3143272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i="1" dirty="0" smtClean="0">
                <a:solidFill>
                  <a:schemeClr val="accent1"/>
                </a:solidFill>
              </a:rPr>
              <a:t>upvel.ru – </a:t>
            </a:r>
            <a:r>
              <a:rPr lang="ru-RU" sz="1200" b="1" i="1" dirty="0" smtClean="0">
                <a:solidFill>
                  <a:schemeClr val="accent1"/>
                </a:solidFill>
              </a:rPr>
              <a:t>поддержка – прошивки</a:t>
            </a:r>
            <a:endParaRPr lang="en-US" sz="1200" b="1" i="1" dirty="0">
              <a:solidFill>
                <a:schemeClr val="accent1"/>
              </a:solidFill>
            </a:endParaRPr>
          </a:p>
        </p:txBody>
      </p:sp>
      <p:pic>
        <p:nvPicPr>
          <p:cNvPr id="44" name="Рисунок 43" descr="p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57850" y="1275677"/>
            <a:ext cx="3714744" cy="2653389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Обновление ПО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604160"/>
            <a:ext cx="28575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Обновление ПО</a:t>
            </a:r>
          </a:p>
        </p:txBody>
      </p:sp>
      <p:pic>
        <p:nvPicPr>
          <p:cNvPr id="39" name="Рисунок 38" descr="gai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637197"/>
            <a:ext cx="432000" cy="436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57686" y="6215082"/>
            <a:ext cx="200026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Обновление ПО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21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14876" y="571480"/>
            <a:ext cx="2071702" cy="35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Скачать прошивку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143240" y="150017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/>
              <a:t>1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428992" y="1428736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После входа на адрес </a:t>
            </a:r>
            <a:r>
              <a:rPr lang="ru-RU" sz="900" b="1" dirty="0" smtClean="0">
                <a:hlinkClick r:id="rId7" action="ppaction://hlinkfile"/>
              </a:rPr>
              <a:t>192.168.10.1</a:t>
            </a:r>
            <a:r>
              <a:rPr lang="ru-RU" sz="900" dirty="0" smtClean="0"/>
              <a:t> через браузер открывается исходная страница Web-интерфейса роутера, которая  называется </a:t>
            </a:r>
            <a:r>
              <a:rPr lang="ru-RU" sz="900" b="1" dirty="0" smtClean="0"/>
              <a:t>«Информация об устройстве»</a:t>
            </a:r>
            <a:r>
              <a:rPr lang="ru-RU" sz="900" dirty="0" smtClean="0"/>
              <a:t>.</a:t>
            </a:r>
          </a:p>
          <a:p>
            <a:r>
              <a:rPr lang="ru-RU" sz="900" dirty="0" smtClean="0"/>
              <a:t>На данной странице приведена информация о состоянии и настройках всех интерфейсов роутера, а также указана версия микропрограммного обеспечения (прошивки).</a:t>
            </a:r>
          </a:p>
        </p:txBody>
      </p:sp>
      <p:sp>
        <p:nvSpPr>
          <p:cNvPr id="36" name="Овал 35"/>
          <p:cNvSpPr/>
          <p:nvPr/>
        </p:nvSpPr>
        <p:spPr>
          <a:xfrm>
            <a:off x="6858016" y="2571744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2</a:t>
            </a:r>
            <a:endParaRPr lang="ru-RU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143768" y="2500306"/>
            <a:ext cx="1857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Откройте вкладку </a:t>
            </a:r>
            <a:r>
              <a:rPr lang="ru-RU" sz="900" b="1" dirty="0" smtClean="0"/>
              <a:t>«Прошивка»</a:t>
            </a:r>
            <a:r>
              <a:rPr lang="ru-RU" sz="900" dirty="0" smtClean="0"/>
              <a:t> и </a:t>
            </a:r>
            <a:r>
              <a:rPr lang="ru-RU" sz="900" dirty="0" err="1" smtClean="0"/>
              <a:t>выбирете</a:t>
            </a:r>
            <a:r>
              <a:rPr lang="ru-RU" sz="900" dirty="0" smtClean="0"/>
              <a:t> формат файла </a:t>
            </a:r>
            <a:r>
              <a:rPr lang="en-US" sz="900" i="1" dirty="0" smtClean="0"/>
              <a:t>tclinux.bin </a:t>
            </a:r>
            <a:endParaRPr lang="ru-RU" sz="900" dirty="0" smtClean="0"/>
          </a:p>
        </p:txBody>
      </p:sp>
      <p:sp>
        <p:nvSpPr>
          <p:cNvPr id="48" name="Прямоугольник с двумя скругленными противолежащими углами 47"/>
          <p:cNvSpPr/>
          <p:nvPr/>
        </p:nvSpPr>
        <p:spPr>
          <a:xfrm>
            <a:off x="3071802" y="4714884"/>
            <a:ext cx="3643338" cy="928694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3286116" y="4786322"/>
            <a:ext cx="33575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Важно!</a:t>
            </a:r>
          </a:p>
          <a:p>
            <a:r>
              <a:rPr lang="ru-RU" sz="800" i="1" dirty="0" smtClean="0"/>
              <a:t>Обновление прошивки занимает определенное время. Не отключайте питание роутера во время обновления. После обновления роутер автоматически перезагрузится и потребует повторной авторизации на Web-интерфейсе</a:t>
            </a:r>
            <a:r>
              <a:rPr lang="ru-RU" sz="1000" i="1" dirty="0" smtClean="0"/>
              <a:t>.</a:t>
            </a:r>
            <a:endParaRPr lang="en-US" sz="1000" b="1" i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858016" y="571480"/>
            <a:ext cx="221454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/>
                </a:solidFill>
                <a:hlinkClick r:id="rId8"/>
              </a:rPr>
              <a:t>downloads.upvel.ru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879266"/>
            <a:ext cx="3143272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i="1" dirty="0" smtClean="0">
                <a:solidFill>
                  <a:schemeClr val="accent1"/>
                </a:solidFill>
              </a:rPr>
              <a:t>upvel.ru – </a:t>
            </a:r>
            <a:r>
              <a:rPr lang="ru-RU" sz="1200" b="1" i="1" dirty="0" smtClean="0">
                <a:solidFill>
                  <a:schemeClr val="accent1"/>
                </a:solidFill>
              </a:rPr>
              <a:t>поддержка – прошивки</a:t>
            </a:r>
            <a:endParaRPr lang="en-US" sz="1200" b="1" i="1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2500306"/>
            <a:ext cx="3643306" cy="2114077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52" y="1477541"/>
            <a:ext cx="2643174" cy="4523227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37" name="Овал 36"/>
          <p:cNvSpPr/>
          <p:nvPr/>
        </p:nvSpPr>
        <p:spPr>
          <a:xfrm>
            <a:off x="6858016" y="3071810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3</a:t>
            </a:r>
            <a:endParaRPr lang="ru-RU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143768" y="3000372"/>
            <a:ext cx="1857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Нажмите кнопку </a:t>
            </a:r>
            <a:r>
              <a:rPr lang="ru-RU" sz="900" b="1" dirty="0" smtClean="0"/>
              <a:t>«Обзор» </a:t>
            </a:r>
            <a:br>
              <a:rPr lang="ru-RU" sz="900" b="1" dirty="0" smtClean="0"/>
            </a:br>
            <a:r>
              <a:rPr lang="ru-RU" sz="900" smtClean="0"/>
              <a:t>и выбирете </a:t>
            </a:r>
            <a:r>
              <a:rPr lang="ru-RU" sz="900" dirty="0" smtClean="0"/>
              <a:t>скачанную прошивку</a:t>
            </a:r>
          </a:p>
        </p:txBody>
      </p:sp>
      <p:sp>
        <p:nvSpPr>
          <p:cNvPr id="47" name="Овал 46"/>
          <p:cNvSpPr/>
          <p:nvPr/>
        </p:nvSpPr>
        <p:spPr>
          <a:xfrm>
            <a:off x="6858016" y="3571876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4</a:t>
            </a:r>
            <a:endParaRPr lang="ru-RU" sz="1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143768" y="3500438"/>
            <a:ext cx="18573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Для сохранения настроек нажмите кнопку </a:t>
            </a:r>
            <a:r>
              <a:rPr lang="ru-RU" sz="900" b="1" dirty="0" smtClean="0"/>
              <a:t>«Сохранить настройки». </a:t>
            </a:r>
            <a:r>
              <a:rPr lang="ru-RU" sz="900" dirty="0" smtClean="0"/>
              <a:t>В открывшемся окне выберите папку для сохранения файла </a:t>
            </a:r>
            <a:r>
              <a:rPr lang="ru-RU" sz="900" i="1" dirty="0" err="1" smtClean="0"/>
              <a:t>romfile.cfg</a:t>
            </a:r>
            <a:r>
              <a:rPr lang="ru-RU" sz="900" i="1" dirty="0" smtClean="0"/>
              <a:t> </a:t>
            </a:r>
            <a:br>
              <a:rPr lang="ru-RU" sz="900" i="1" dirty="0" smtClean="0"/>
            </a:br>
            <a:r>
              <a:rPr lang="ru-RU" sz="900" i="1" dirty="0" smtClean="0"/>
              <a:t>и нажмите кнопку </a:t>
            </a:r>
            <a:r>
              <a:rPr lang="ru-RU" sz="900" b="1" i="1" dirty="0" smtClean="0"/>
              <a:t>«Сохранить».</a:t>
            </a:r>
            <a:endParaRPr lang="ru-RU" sz="900" b="1" dirty="0" smtClean="0"/>
          </a:p>
        </p:txBody>
      </p:sp>
      <p:sp>
        <p:nvSpPr>
          <p:cNvPr id="51" name="Овал 50"/>
          <p:cNvSpPr/>
          <p:nvPr/>
        </p:nvSpPr>
        <p:spPr>
          <a:xfrm>
            <a:off x="6858016" y="4653187"/>
            <a:ext cx="214314" cy="214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/>
              <a:t>5</a:t>
            </a:r>
            <a:endParaRPr lang="ru-RU" sz="1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7143768" y="4581749"/>
            <a:ext cx="1857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Чтобы загрузить настройки выберите формат файла </a:t>
            </a:r>
            <a:r>
              <a:rPr lang="ru-RU" sz="900" i="1" dirty="0" err="1" smtClean="0"/>
              <a:t>romfile</a:t>
            </a:r>
            <a:r>
              <a:rPr lang="ru-RU" sz="900" i="1" dirty="0" smtClean="0"/>
              <a:t>. Нажмите кнопку </a:t>
            </a:r>
            <a:r>
              <a:rPr lang="ru-RU" sz="900" b="1" i="1" dirty="0" smtClean="0"/>
              <a:t>«Обзор». </a:t>
            </a:r>
            <a:r>
              <a:rPr lang="ru-RU" sz="900" i="1" dirty="0" smtClean="0"/>
              <a:t>В открывшемся окне укажите путь </a:t>
            </a:r>
            <a:br>
              <a:rPr lang="ru-RU" sz="900" i="1" dirty="0" smtClean="0"/>
            </a:br>
            <a:r>
              <a:rPr lang="ru-RU" sz="900" i="1" dirty="0" smtClean="0"/>
              <a:t>к сохраненному файлу настроек и нажмите кнопку </a:t>
            </a:r>
            <a:r>
              <a:rPr lang="ru-RU" sz="900" b="1" i="1" dirty="0" smtClean="0"/>
              <a:t>«Открыть». </a:t>
            </a:r>
            <a:r>
              <a:rPr lang="ru-RU" sz="900" i="1" dirty="0" smtClean="0"/>
              <a:t>Нажмите кнопку </a:t>
            </a:r>
            <a:r>
              <a:rPr lang="ru-RU" sz="900" b="1" i="1" dirty="0" smtClean="0"/>
              <a:t>«Обновить» </a:t>
            </a:r>
            <a:r>
              <a:rPr lang="ru-RU" sz="900" i="1" dirty="0" smtClean="0"/>
              <a:t>внизу страницы. </a:t>
            </a:r>
            <a:endParaRPr lang="ru-RU" sz="9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28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532722"/>
            <a:ext cx="31432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Маркировка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4348" y="1857364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14282" y="1571612"/>
          <a:ext cx="5072096" cy="4191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602"/>
                <a:gridCol w="552537"/>
                <a:gridCol w="605579"/>
                <a:gridCol w="570559"/>
                <a:gridCol w="294034"/>
                <a:gridCol w="406756"/>
                <a:gridCol w="890859"/>
                <a:gridCol w="519668"/>
                <a:gridCol w="608502"/>
              </a:tblGrid>
              <a:tr h="2917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Первая</a:t>
                      </a:r>
                      <a:r>
                        <a:rPr lang="ru-RU" sz="700" b="0" baseline="0" dirty="0" smtClean="0"/>
                        <a:t> часть названия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b="0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ru-RU" sz="700" b="0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ru-RU" sz="700" b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Вторая</a:t>
                      </a:r>
                      <a:r>
                        <a:rPr lang="ru-RU" sz="700" b="0" baseline="0" dirty="0" smtClean="0"/>
                        <a:t> часть названия после дефиса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b="0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ru-RU" sz="700" b="0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ru-RU" sz="700" b="0" dirty="0"/>
                    </a:p>
                  </a:txBody>
                  <a:tcPr marL="45720" marR="45720"/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1-ая буква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значение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2-ые буквы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значение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цифры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значение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буквы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</a:rPr>
                        <a:t>значение</a:t>
                      </a:r>
                      <a:endParaRPr lang="ru-RU" sz="7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40362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U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err="1" smtClean="0"/>
                        <a:t>Upvel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700" b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/>
                        <a:t>Router</a:t>
                      </a:r>
                      <a:endParaRPr lang="ru-RU" sz="700" b="0" dirty="0" smtClean="0"/>
                    </a:p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Простые </a:t>
                      </a:r>
                      <a:br>
                        <a:rPr lang="ru-RU" sz="700" b="0" dirty="0" smtClean="0"/>
                      </a:br>
                      <a:r>
                        <a:rPr lang="ru-RU" sz="700" b="0" dirty="0" smtClean="0"/>
                        <a:t>устройства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Наличие</a:t>
                      </a:r>
                      <a:r>
                        <a:rPr lang="ru-RU" sz="700" b="0" baseline="0" dirty="0" smtClean="0"/>
                        <a:t> </a:t>
                      </a:r>
                      <a:r>
                        <a:rPr lang="en-US" sz="700" b="0" baseline="0" dirty="0" smtClean="0"/>
                        <a:t>ADSL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1723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/>
                        <a:t>Adapter</a:t>
                      </a:r>
                      <a:endParaRPr lang="ru-RU" sz="700" b="0" dirty="0" smtClean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Начальный</a:t>
                      </a:r>
                      <a:br>
                        <a:rPr lang="ru-RU" sz="700" b="0" dirty="0" smtClean="0"/>
                      </a:br>
                      <a:r>
                        <a:rPr lang="ru-RU" sz="700" b="0" dirty="0" smtClean="0"/>
                        <a:t>уровень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Вторая</a:t>
                      </a: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А</a:t>
                      </a: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err="1" smtClean="0"/>
                        <a:t>Standart</a:t>
                      </a:r>
                      <a:endParaRPr lang="en-US" sz="700" b="0" dirty="0" smtClean="0"/>
                    </a:p>
                    <a:p>
                      <a:pPr algn="ctr"/>
                      <a:r>
                        <a:rPr lang="en-US" sz="800" dirty="0" smtClean="0"/>
                        <a:t>Annex A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/>
                        <a:t>Switch</a:t>
                      </a:r>
                      <a:endParaRPr lang="ru-RU" sz="700" b="0" dirty="0" smtClean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Средний</a:t>
                      </a:r>
                      <a:r>
                        <a:rPr lang="ru-RU" sz="700" b="0" baseline="0" dirty="0" smtClean="0"/>
                        <a:t> </a:t>
                      </a:r>
                    </a:p>
                    <a:p>
                      <a:pPr algn="ctr"/>
                      <a:r>
                        <a:rPr lang="ru-RU" sz="700" b="0" baseline="0" dirty="0" smtClean="0"/>
                        <a:t>уровень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/>
                        <a:t>Broadband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Комплексные</a:t>
                      </a:r>
                    </a:p>
                    <a:p>
                      <a:pPr algn="ctr"/>
                      <a:r>
                        <a:rPr lang="ru-RU" sz="700" b="0" dirty="0" smtClean="0"/>
                        <a:t>устройства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/>
                        <a:t>Fast Ethernet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err="1" smtClean="0"/>
                        <a:t>Standart</a:t>
                      </a:r>
                      <a:endParaRPr lang="en-US" sz="700" b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 smtClean="0"/>
                        <a:t>802.11g</a:t>
                      </a:r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3G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/>
                        <a:t>Поддержка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/>
                        <a:t>3G</a:t>
                      </a:r>
                      <a:endParaRPr lang="en-US" sz="800" b="1" dirty="0" smtClean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4G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/>
                        <a:t>Поддержка</a:t>
                      </a:r>
                      <a:r>
                        <a:rPr lang="ru-RU" sz="700" b="0" baseline="0" dirty="0" smtClean="0"/>
                        <a:t> </a:t>
                      </a:r>
                      <a:br>
                        <a:rPr lang="ru-RU" sz="700" b="0" baseline="0" dirty="0" smtClean="0"/>
                      </a:br>
                      <a:r>
                        <a:rPr lang="en-US" sz="700" b="0" baseline="0" dirty="0" smtClean="0"/>
                        <a:t>3G </a:t>
                      </a:r>
                      <a:r>
                        <a:rPr lang="ru-RU" sz="700" b="0" baseline="0" dirty="0" smtClean="0"/>
                        <a:t>и </a:t>
                      </a:r>
                      <a:r>
                        <a:rPr lang="en-US" sz="700" b="0" baseline="0" dirty="0" smtClean="0"/>
                        <a:t>4G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err="1" smtClean="0"/>
                        <a:t>Standart</a:t>
                      </a:r>
                      <a:endParaRPr lang="en-US" sz="700" b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 smtClean="0"/>
                        <a:t>802.11n</a:t>
                      </a:r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err="1" smtClean="0"/>
                        <a:t>Powerline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/>
                        <a:t>USB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705"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/>
                        <a:t>Wireless</a:t>
                      </a:r>
                      <a:endParaRPr lang="ru-RU" sz="700" b="0" dirty="0"/>
                    </a:p>
                  </a:txBody>
                  <a:tcPr marL="45720" marR="4572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7" name="Рисунок 36" descr="pas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3099" y="428604"/>
            <a:ext cx="3620901" cy="5000612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6143636" y="3786190"/>
            <a:ext cx="50006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UR</a:t>
            </a:r>
            <a:endParaRPr lang="en-US" sz="105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7072330" y="3786190"/>
            <a:ext cx="428628" cy="2857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344</a:t>
            </a:r>
            <a:endParaRPr lang="en-US" sz="105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715140" y="3786190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–</a:t>
            </a:r>
            <a:endParaRPr lang="en-US" sz="1050" b="1" dirty="0"/>
          </a:p>
        </p:txBody>
      </p:sp>
      <p:sp>
        <p:nvSpPr>
          <p:cNvPr id="49" name="Прямоугольник с двумя скругленными противолежащими углами 48"/>
          <p:cNvSpPr/>
          <p:nvPr/>
        </p:nvSpPr>
        <p:spPr>
          <a:xfrm>
            <a:off x="571472" y="3786190"/>
            <a:ext cx="3357586" cy="1857388"/>
          </a:xfrm>
          <a:prstGeom prst="round2Diag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714348" y="3884875"/>
            <a:ext cx="32147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i="1" dirty="0" smtClean="0"/>
              <a:t>Например,</a:t>
            </a:r>
            <a:r>
              <a:rPr lang="ru-RU" sz="1000" b="1" i="1" dirty="0"/>
              <a:t> </a:t>
            </a:r>
            <a:r>
              <a:rPr lang="en-US" sz="1000" b="1" i="1" dirty="0" smtClean="0">
                <a:solidFill>
                  <a:schemeClr val="accent1"/>
                </a:solidFill>
              </a:rPr>
              <a:t>UR-344AN4G+</a:t>
            </a:r>
          </a:p>
          <a:p>
            <a:pPr>
              <a:lnSpc>
                <a:spcPct val="150000"/>
              </a:lnSpc>
            </a:pPr>
            <a:r>
              <a:rPr lang="en-US" sz="800" b="1" i="1" dirty="0" smtClean="0">
                <a:solidFill>
                  <a:schemeClr val="accent1"/>
                </a:solidFill>
              </a:rPr>
              <a:t>U</a:t>
            </a:r>
            <a:r>
              <a:rPr lang="en-US" sz="800" i="1" dirty="0" smtClean="0">
                <a:solidFill>
                  <a:schemeClr val="accent1"/>
                </a:solidFill>
              </a:rPr>
              <a:t> </a:t>
            </a:r>
            <a:r>
              <a:rPr lang="en-US" sz="800" i="1" dirty="0" smtClean="0"/>
              <a:t>– </a:t>
            </a:r>
            <a:r>
              <a:rPr lang="en-US" sz="800" i="1" dirty="0" err="1" smtClean="0"/>
              <a:t>Upvel</a:t>
            </a:r>
            <a:endParaRPr lang="en-US" sz="800" i="1" dirty="0" smtClean="0"/>
          </a:p>
          <a:p>
            <a:pPr>
              <a:lnSpc>
                <a:spcPct val="150000"/>
              </a:lnSpc>
            </a:pPr>
            <a:r>
              <a:rPr lang="en-US" sz="800" b="1" i="1" dirty="0" smtClean="0">
                <a:solidFill>
                  <a:schemeClr val="accent1"/>
                </a:solidFill>
              </a:rPr>
              <a:t>R</a:t>
            </a:r>
            <a:r>
              <a:rPr lang="ru-RU" sz="800" b="1" i="1" dirty="0" smtClean="0">
                <a:solidFill>
                  <a:schemeClr val="accent1"/>
                </a:solidFill>
              </a:rPr>
              <a:t> </a:t>
            </a:r>
            <a:r>
              <a:rPr lang="ru-RU" sz="800" i="1" dirty="0" smtClean="0"/>
              <a:t>– </a:t>
            </a:r>
            <a:r>
              <a:rPr lang="en-US" sz="800" i="1" dirty="0" smtClean="0"/>
              <a:t>Router</a:t>
            </a:r>
          </a:p>
          <a:p>
            <a:pPr>
              <a:lnSpc>
                <a:spcPct val="150000"/>
              </a:lnSpc>
            </a:pPr>
            <a:r>
              <a:rPr lang="en-US" sz="800" b="1" i="1" dirty="0" smtClean="0">
                <a:solidFill>
                  <a:schemeClr val="accent1"/>
                </a:solidFill>
              </a:rPr>
              <a:t>344 </a:t>
            </a:r>
            <a:r>
              <a:rPr lang="en-US" sz="800" i="1" dirty="0" smtClean="0"/>
              <a:t>– </a:t>
            </a:r>
            <a:r>
              <a:rPr lang="ru-RU" sz="800" i="1" dirty="0" smtClean="0"/>
              <a:t>серия обозначающая средний уровень устройства</a:t>
            </a:r>
          </a:p>
          <a:p>
            <a:pPr>
              <a:lnSpc>
                <a:spcPct val="150000"/>
              </a:lnSpc>
            </a:pPr>
            <a:r>
              <a:rPr lang="en-US" sz="800" b="1" i="1" dirty="0" smtClean="0">
                <a:solidFill>
                  <a:schemeClr val="accent1"/>
                </a:solidFill>
              </a:rPr>
              <a:t>A </a:t>
            </a:r>
            <a:r>
              <a:rPr lang="en-US" sz="800" i="1" dirty="0" smtClean="0"/>
              <a:t>– </a:t>
            </a:r>
            <a:r>
              <a:rPr lang="ru-RU" sz="800" i="1" dirty="0" smtClean="0"/>
              <a:t>поддержка </a:t>
            </a:r>
            <a:r>
              <a:rPr lang="en-US" sz="800" i="1" dirty="0" smtClean="0"/>
              <a:t>ADSL2+</a:t>
            </a:r>
          </a:p>
          <a:p>
            <a:pPr>
              <a:lnSpc>
                <a:spcPct val="150000"/>
              </a:lnSpc>
            </a:pPr>
            <a:r>
              <a:rPr lang="en-US" sz="800" b="1" i="1" dirty="0" smtClean="0">
                <a:solidFill>
                  <a:schemeClr val="accent1"/>
                </a:solidFill>
              </a:rPr>
              <a:t>N </a:t>
            </a:r>
            <a:r>
              <a:rPr lang="en-US" sz="800" i="1" dirty="0" smtClean="0"/>
              <a:t>– </a:t>
            </a:r>
            <a:r>
              <a:rPr lang="ru-RU" sz="800" i="1" dirty="0" smtClean="0"/>
              <a:t>поддержка стандарта </a:t>
            </a:r>
            <a:r>
              <a:rPr lang="en-US" sz="800" i="1" dirty="0" smtClean="0"/>
              <a:t>802.11n</a:t>
            </a:r>
          </a:p>
          <a:p>
            <a:pPr>
              <a:lnSpc>
                <a:spcPct val="150000"/>
              </a:lnSpc>
            </a:pPr>
            <a:r>
              <a:rPr lang="en-US" sz="800" b="1" i="1" dirty="0" smtClean="0">
                <a:solidFill>
                  <a:schemeClr val="accent1"/>
                </a:solidFill>
              </a:rPr>
              <a:t>4G </a:t>
            </a:r>
            <a:r>
              <a:rPr lang="en-US" sz="800" i="1" dirty="0" smtClean="0"/>
              <a:t>– </a:t>
            </a:r>
            <a:r>
              <a:rPr lang="ru-RU" sz="800" i="1" dirty="0" smtClean="0"/>
              <a:t>возможность подключения модема </a:t>
            </a:r>
            <a:r>
              <a:rPr lang="en-US" sz="800" i="1" dirty="0" smtClean="0"/>
              <a:t>4G</a:t>
            </a:r>
          </a:p>
          <a:p>
            <a:pPr>
              <a:lnSpc>
                <a:spcPct val="150000"/>
              </a:lnSpc>
            </a:pPr>
            <a:r>
              <a:rPr lang="en-US" sz="800" b="1" i="1" dirty="0" smtClean="0">
                <a:solidFill>
                  <a:schemeClr val="accent1"/>
                </a:solidFill>
              </a:rPr>
              <a:t>+ </a:t>
            </a:r>
            <a:r>
              <a:rPr lang="en-US" sz="800" i="1" dirty="0" smtClean="0"/>
              <a:t>– </a:t>
            </a:r>
            <a:r>
              <a:rPr lang="ru-RU" sz="800" i="1" dirty="0" smtClean="0"/>
              <a:t>наличие антенны </a:t>
            </a:r>
            <a:r>
              <a:rPr lang="en-US" sz="800" i="1" dirty="0" smtClean="0"/>
              <a:t>5dbi </a:t>
            </a:r>
            <a:r>
              <a:rPr lang="ru-RU" sz="800" i="1" dirty="0" smtClean="0"/>
              <a:t>в отличие от </a:t>
            </a:r>
            <a:r>
              <a:rPr lang="en-US" sz="800" i="1" dirty="0" smtClean="0"/>
              <a:t>UR-344AN4G</a:t>
            </a:r>
            <a:endParaRPr lang="ru-RU" sz="800" i="1" dirty="0" smtClean="0"/>
          </a:p>
        </p:txBody>
      </p:sp>
      <p:sp>
        <p:nvSpPr>
          <p:cNvPr id="51" name="Нашивка 50"/>
          <p:cNvSpPr/>
          <p:nvPr/>
        </p:nvSpPr>
        <p:spPr>
          <a:xfrm rot="19043507">
            <a:off x="225524" y="5583381"/>
            <a:ext cx="400401" cy="40040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205814" y="3786190"/>
            <a:ext cx="223838" cy="28575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+</a:t>
            </a:r>
            <a:endParaRPr lang="en-US" sz="1050" b="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7572396" y="3786190"/>
            <a:ext cx="571504" cy="2857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AN4G</a:t>
            </a:r>
            <a:endParaRPr lang="en-US" sz="1050" b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143636" y="4143380"/>
            <a:ext cx="50006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UR</a:t>
            </a:r>
            <a:endParaRPr lang="en-US" sz="1050" b="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7072330" y="4143380"/>
            <a:ext cx="428628" cy="2857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344</a:t>
            </a:r>
            <a:endParaRPr lang="en-US" sz="1050" b="1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715140" y="4143380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/>
              <a:t>–</a:t>
            </a:r>
            <a:endParaRPr lang="en-US" sz="1050" b="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7572396" y="4143380"/>
            <a:ext cx="571504" cy="2857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/>
              <a:t>AN4G</a:t>
            </a:r>
            <a:endParaRPr lang="en-US" sz="1050" b="1" dirty="0"/>
          </a:p>
        </p:txBody>
      </p:sp>
      <p:pic>
        <p:nvPicPr>
          <p:cNvPr id="63" name="Рисунок 62" descr="ma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571480"/>
            <a:ext cx="432000" cy="435927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6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8" name="Рисунок 67" descr="upvel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Маркировка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142844" y="428604"/>
          <a:ext cx="8858309" cy="553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  <a:gridCol w="521077"/>
              </a:tblGrid>
              <a:tr h="205908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кабельный</a:t>
                      </a:r>
                      <a:endParaRPr lang="ru-RU" sz="900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noFill/>
                    </a:lnL>
                    <a:lnR w="381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0031">
                <a:tc grid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+mn-cs"/>
                        </a:rPr>
                        <a:t>УНИВЕРСАЛЬНЫЕ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+mn-cs"/>
                        </a:rPr>
                        <a:t>3G/LTE</a:t>
                      </a:r>
                      <a:endParaRPr lang="ru-RU" sz="1100" b="1" i="0" u="none" strike="noStrike" kern="1200" dirty="0" smtClean="0">
                        <a:solidFill>
                          <a:srgbClr val="FFFF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+mn-cs"/>
                        </a:rPr>
                        <a:t>Wi-Fi</a:t>
                      </a:r>
                      <a:endParaRPr lang="ru-RU" sz="1100" b="1" i="0" u="none" strike="noStrike" kern="1200" dirty="0" smtClean="0">
                        <a:solidFill>
                          <a:srgbClr val="FFFF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+mn-cs"/>
                        </a:rPr>
                        <a:t>ADSL2+</a:t>
                      </a:r>
                      <a:endParaRPr lang="ru-RU" sz="1100" b="1" i="0" u="none" strike="noStrike" kern="1200" dirty="0" smtClean="0">
                        <a:solidFill>
                          <a:srgbClr val="FFFF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T w="12700" cmpd="sng">
                      <a:noFill/>
                    </a:lnT>
                    <a:solidFill>
                      <a:schemeClr val="accent4"/>
                    </a:solidFill>
                  </a:tcPr>
                </a:tc>
              </a:tr>
              <a:tr h="3327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Хар-ки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UR-354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AN4G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UR-344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AN4G</a:t>
                      </a: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UR-344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AN4G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UR-314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UR-316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N3G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UR-326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N4G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UR-702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N3G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UR-703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N3G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UR-315BN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UR-325BN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UR-314</a:t>
                      </a:r>
                      <a:b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AWN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UR-203</a:t>
                      </a:r>
                      <a:b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AWP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UR-214</a:t>
                      </a:r>
                      <a:b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AWG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UR-324</a:t>
                      </a:r>
                      <a:b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AWN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UR-101</a:t>
                      </a:r>
                      <a:b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AU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UR-305B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стандарт </a:t>
                      </a:r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Wi-Fi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 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8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Wi-Fi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WAN Ethernet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WAN ADSL2+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WAN 3G/4G/LTE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8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IP-TV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268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IPv6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антенны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 (5dbi)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(5dbi)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 (5dbi) 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съемные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встроен.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встроен.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 (2dbi)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8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usb</a:t>
                      </a:r>
                      <a:endParaRPr lang="en-US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17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WAN-</a:t>
                      </a:r>
                      <a:r>
                        <a:rPr lang="ru-RU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порты (кол-во)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 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</a:t>
                      </a: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Ethernet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 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</a:t>
                      </a: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Ethernet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 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</a:t>
                      </a: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Ethernet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 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</a:t>
                      </a: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Ethernet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(Ethernet)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(Ethernet)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(Ethernet)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(Ethernet)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(Ethernet)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(Ethernet)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(ADSL)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(Ethernet)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LAN-</a:t>
                      </a:r>
                      <a:r>
                        <a:rPr lang="ru-RU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порты (кол-во)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268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backup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8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WPS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встроен. </a:t>
                      </a:r>
                      <a:r>
                        <a:rPr lang="en-US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firewall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217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Совместимость с ОС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Windows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Linux</a:t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Веб-интерфейс</a:t>
                      </a:r>
                      <a:endParaRPr lang="ru-RU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451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утилита настройки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E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4680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Гарантия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D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4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/>
                        </a:rPr>
                        <a:t>Доп.</a:t>
                      </a:r>
                      <a:endParaRPr lang="ru-RU" sz="8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ru-RU" sz="800" b="0" i="0" u="none" strike="noStrike" kern="120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ru-RU" sz="800" b="0" i="0" u="none" strike="noStrike" kern="120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Li-Ion 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аккам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.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 </a:t>
                      </a:r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+</a:t>
                      </a:r>
                      <a:br>
                        <a:rPr lang="ru-RU" sz="8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800" b="0" i="0" u="none" strike="noStrike" kern="1200" dirty="0" err="1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сплитер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42844" y="142852"/>
            <a:ext cx="885831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РОУТЕРЫ </a:t>
            </a:r>
            <a:r>
              <a:rPr lang="en-US" b="1" dirty="0" smtClean="0">
                <a:solidFill>
                  <a:schemeClr val="bg1"/>
                </a:solidFill>
              </a:rPr>
              <a:t>UPVEL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3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3" name="Рисунок 32" descr="upve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Роутеры </a:t>
            </a:r>
            <a:r>
              <a:rPr lang="en-US" sz="1050" dirty="0" smtClean="0">
                <a:solidFill>
                  <a:schemeClr val="bg1"/>
                </a:solidFill>
              </a:rPr>
              <a:t>UPVEL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71472" y="500042"/>
          <a:ext cx="8001056" cy="2838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1143008"/>
                <a:gridCol w="1143008"/>
                <a:gridCol w="1143008"/>
                <a:gridCol w="1143008"/>
                <a:gridCol w="1143008"/>
                <a:gridCol w="1143008"/>
              </a:tblGrid>
              <a:tr h="232803"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+mn-cs"/>
                        </a:rPr>
                        <a:t>АДАПТЕРЫ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i="0" u="none" strike="noStrike" kern="1200" dirty="0" smtClean="0">
                        <a:solidFill>
                          <a:srgbClr val="FFFF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i="0" u="none" strike="noStrike" kern="1200" dirty="0" smtClean="0">
                        <a:solidFill>
                          <a:srgbClr val="FFFF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09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Хар-ки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210WN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UA-211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WNU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UA-212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WNU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UA-213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WNU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UA-214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NU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UA-222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WNU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2766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скорость 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/>
                      </a:r>
                      <a:b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Мбит/с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5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Wi-Fi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5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USB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6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антенны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встроенная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встроенная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встроенная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съемная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dbi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встроенная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встроенная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5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WPS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E8"/>
                    </a:solidFill>
                  </a:tcPr>
                </a:tc>
              </a:tr>
              <a:tr h="1742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диапазон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2,412 ~ 2,484 ГГц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2,4 ~ 2,497 ГГц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2,4 ~ 2,497 ГГц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2,4 ~ 2,497 ГГц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2,4 ~ 2,497 ГГц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2,4 ~ 2,497 ГГц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Совместимость с ОС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Windows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Windows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Windows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Windows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Windows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MacOS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Windows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утилита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5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Гарантия</a:t>
                      </a: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E8"/>
                    </a:solidFill>
                  </a:tcPr>
                </a:tc>
              </a:tr>
              <a:tr h="2043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Габариты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x 15 x 7 мм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33.9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17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7 мм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33.9 x 17 x 7 мм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33.9 x 17 x 7 мм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48 x 16 x 7 мм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33.9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17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7 мм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71471" y="3500438"/>
          <a:ext cx="3214710" cy="1860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/>
                <a:gridCol w="1071570"/>
                <a:gridCol w="1071570"/>
              </a:tblGrid>
              <a:tr h="28160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+mn-cs"/>
                        </a:rPr>
                        <a:t>КОММУТАТОРЫ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</a:tr>
              <a:tr h="374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Хар-ки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210WN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UA-211</a:t>
                      </a:r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WNU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26577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скорость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10/100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10/100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 портов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577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Mac-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адреса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512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Буферная память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384 Кб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для каждого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устройства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512 Кб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для каждого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устройства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929057" y="3500439"/>
          <a:ext cx="4643470" cy="204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735"/>
                <a:gridCol w="2321735"/>
              </a:tblGrid>
              <a:tr h="247978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+mn-cs"/>
                        </a:rPr>
                        <a:t>POWERLINE</a:t>
                      </a:r>
                      <a:endParaRPr lang="ru-RU" sz="1400" b="1" i="0" u="none" strike="noStrike" kern="1200" dirty="0" smtClean="0">
                        <a:solidFill>
                          <a:srgbClr val="FFFF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</a:tr>
              <a:tr h="1695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Хар-ки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AV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18561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скорость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561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IP-TV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8561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Электросеть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945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Энергосбережение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8561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Максимальная  длина кабеля проводки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561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Безопасность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шифрование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8561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Гарантия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8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Дополнительно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дополнительная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электророзетка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3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7" name="Рисунок 36" descr="upve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24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57686" y="6215082"/>
            <a:ext cx="2500330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Другое оборудование </a:t>
            </a:r>
            <a:r>
              <a:rPr lang="en-US" sz="1050" dirty="0" smtClean="0">
                <a:solidFill>
                  <a:schemeClr val="bg1"/>
                </a:solidFill>
              </a:rPr>
              <a:t>UPVEL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or_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92" y="-18797"/>
            <a:ext cx="8785488" cy="6591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28"/>
            <a:ext cx="828000" cy="994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8662" y="532722"/>
            <a:ext cx="31432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Решения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85720" y="4929198"/>
            <a:ext cx="3571900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en-US" sz="900" dirty="0" smtClean="0">
                <a:hlinkClick r:id="rId5"/>
              </a:rPr>
              <a:t>UR-214AWG</a:t>
            </a:r>
            <a:r>
              <a:rPr lang="en-US" sz="900" dirty="0" smtClean="0"/>
              <a:t> 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ADSL2+, IP-TV</a:t>
            </a:r>
            <a:endParaRPr lang="ru-RU" sz="900" dirty="0" smtClean="0"/>
          </a:p>
          <a:p>
            <a:r>
              <a:rPr lang="en-US" sz="900" dirty="0" smtClean="0">
                <a:hlinkClick r:id="rId6"/>
              </a:rPr>
              <a:t>UR-314AN</a:t>
            </a:r>
            <a:r>
              <a:rPr lang="en-US" sz="900" dirty="0" smtClean="0">
                <a:solidFill>
                  <a:schemeClr val="tx1"/>
                </a:solidFill>
              </a:rPr>
              <a:t>     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ADSL2+, </a:t>
            </a:r>
            <a:r>
              <a:rPr lang="ru-RU" sz="800" dirty="0" smtClean="0">
                <a:solidFill>
                  <a:schemeClr val="tx1"/>
                </a:solidFill>
              </a:rPr>
              <a:t/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                           </a:t>
            </a:r>
            <a:r>
              <a:rPr lang="en-US" sz="800" dirty="0" smtClean="0">
                <a:solidFill>
                  <a:schemeClr val="tx1"/>
                </a:solidFill>
              </a:rPr>
              <a:t>IP-TV, IPv6</a:t>
            </a:r>
          </a:p>
          <a:p>
            <a:r>
              <a:rPr lang="en-US" sz="900" dirty="0" smtClean="0">
                <a:hlinkClick r:id="rId7"/>
              </a:rPr>
              <a:t>UR-325BN</a:t>
            </a:r>
            <a:r>
              <a:rPr lang="en-US" sz="900" dirty="0" smtClean="0"/>
              <a:t>      </a:t>
            </a:r>
            <a:r>
              <a:rPr lang="en-US" sz="800" b="1" dirty="0" smtClean="0">
                <a:solidFill>
                  <a:schemeClr val="tx1"/>
                </a:solidFill>
              </a:rPr>
              <a:t>300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IP-TV</a:t>
            </a:r>
            <a:endParaRPr lang="ru-RU" sz="900" dirty="0" smtClean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4500570"/>
            <a:ext cx="9144000" cy="4286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57224" y="4429132"/>
            <a:ext cx="235745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ru-RU" sz="800" i="1" dirty="0" smtClean="0">
                <a:solidFill>
                  <a:schemeClr val="tx1"/>
                </a:solidFill>
              </a:rPr>
              <a:t>Недорогие роутеры для домашнего</a:t>
            </a:r>
          </a:p>
          <a:p>
            <a:r>
              <a:rPr lang="ru-RU" sz="800" i="1" dirty="0" smtClean="0">
                <a:solidFill>
                  <a:schemeClr val="tx1"/>
                </a:solidFill>
              </a:rPr>
              <a:t>использования с поддержкой всех провайдеров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571868" y="4429132"/>
            <a:ext cx="235745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ru-RU" sz="800" i="1" dirty="0" smtClean="0">
                <a:solidFill>
                  <a:schemeClr val="tx1"/>
                </a:solidFill>
              </a:rPr>
              <a:t>Роутеры для поездок, путешествий </a:t>
            </a:r>
            <a:br>
              <a:rPr lang="ru-RU" sz="800" i="1" dirty="0" smtClean="0">
                <a:solidFill>
                  <a:schemeClr val="tx1"/>
                </a:solidFill>
              </a:rPr>
            </a:br>
            <a:r>
              <a:rPr lang="ru-RU" sz="800" i="1" dirty="0" smtClean="0">
                <a:solidFill>
                  <a:schemeClr val="tx1"/>
                </a:solidFill>
              </a:rPr>
              <a:t>и командировок с поддержкой всех сотовых операторов связи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786578" y="4429132"/>
            <a:ext cx="200026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ru-RU" sz="800" i="1" dirty="0" smtClean="0">
                <a:solidFill>
                  <a:schemeClr val="tx1"/>
                </a:solidFill>
              </a:rPr>
              <a:t>Универсальные роутеры </a:t>
            </a:r>
            <a:br>
              <a:rPr lang="ru-RU" sz="800" i="1" dirty="0" smtClean="0">
                <a:solidFill>
                  <a:schemeClr val="tx1"/>
                </a:solidFill>
              </a:rPr>
            </a:br>
            <a:r>
              <a:rPr lang="ru-RU" sz="800" i="1" dirty="0" smtClean="0">
                <a:solidFill>
                  <a:schemeClr val="tx1"/>
                </a:solidFill>
              </a:rPr>
              <a:t>для доступа в Сеть любым способом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929190" y="785794"/>
            <a:ext cx="500066" cy="214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</a:rPr>
              <a:t>300 </a:t>
            </a:r>
            <a:r>
              <a:rPr lang="ru-RU" sz="700" b="1" dirty="0" err="1" smtClean="0">
                <a:solidFill>
                  <a:schemeClr val="tx1"/>
                </a:solidFill>
              </a:rPr>
              <a:t>Мби</a:t>
            </a:r>
            <a:r>
              <a:rPr lang="ru-RU" sz="700" b="1" dirty="0" smtClean="0">
                <a:solidFill>
                  <a:schemeClr val="tx1"/>
                </a:solidFill>
              </a:rPr>
              <a:t>/с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00694" y="785794"/>
            <a:ext cx="285752" cy="214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Wi-Fi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57884" y="785794"/>
            <a:ext cx="428628" cy="214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Ethernet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929454" y="785794"/>
            <a:ext cx="285752" cy="214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IP-TV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86116" y="4929198"/>
            <a:ext cx="2786082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en-US" sz="900" dirty="0" smtClean="0">
                <a:hlinkClick r:id="rId8"/>
              </a:rPr>
              <a:t>UR-316N3G</a:t>
            </a:r>
            <a:r>
              <a:rPr lang="en-US" sz="900" dirty="0" smtClean="0"/>
              <a:t> 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3G/4G/LTE</a:t>
            </a:r>
            <a:endParaRPr lang="ru-RU" sz="900" dirty="0" smtClean="0"/>
          </a:p>
          <a:p>
            <a:r>
              <a:rPr lang="en-US" sz="900" dirty="0" smtClean="0">
                <a:hlinkClick r:id="rId9"/>
              </a:rPr>
              <a:t>UR-702N3G</a:t>
            </a:r>
            <a:r>
              <a:rPr lang="en-US" sz="900" dirty="0" smtClean="0">
                <a:solidFill>
                  <a:schemeClr val="tx1"/>
                </a:solidFill>
              </a:rPr>
              <a:t> 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3G/4G/LTE</a:t>
            </a:r>
          </a:p>
          <a:p>
            <a:r>
              <a:rPr lang="en-US" sz="900" dirty="0" smtClean="0">
                <a:hlinkClick r:id="rId10"/>
              </a:rPr>
              <a:t>UR-703N3G</a:t>
            </a:r>
            <a:r>
              <a:rPr lang="en-US" sz="900" dirty="0" smtClean="0"/>
              <a:t> 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3G/4G/LTE</a:t>
            </a:r>
            <a:br>
              <a:rPr lang="en-US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                        </a:t>
            </a:r>
            <a:r>
              <a:rPr lang="en-US" sz="800" dirty="0" smtClean="0">
                <a:solidFill>
                  <a:schemeClr val="tx1"/>
                </a:solidFill>
              </a:rPr>
              <a:t>+ </a:t>
            </a:r>
            <a:r>
              <a:rPr lang="ru-RU" sz="800" dirty="0" err="1" smtClean="0">
                <a:solidFill>
                  <a:schemeClr val="tx1"/>
                </a:solidFill>
              </a:rPr>
              <a:t>аккамулятор</a:t>
            </a:r>
            <a:endParaRPr lang="ru-RU" sz="900" dirty="0" smtClean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215074" y="4929198"/>
            <a:ext cx="2786082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en-US" sz="900" dirty="0" smtClean="0">
                <a:hlinkClick r:id="rId6"/>
              </a:rPr>
              <a:t>UR-314AN</a:t>
            </a:r>
            <a:r>
              <a:rPr lang="en-US" sz="900" dirty="0" smtClean="0"/>
              <a:t> 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ADSL2+,</a:t>
            </a:r>
            <a:r>
              <a:rPr lang="ru-RU" sz="800" dirty="0" smtClean="0">
                <a:solidFill>
                  <a:schemeClr val="tx1"/>
                </a:solidFill>
              </a:rPr>
              <a:t/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en-US" sz="800" dirty="0" smtClean="0">
                <a:solidFill>
                  <a:schemeClr val="tx1"/>
                </a:solidFill>
              </a:rPr>
              <a:t>IP-TV, IPv6</a:t>
            </a:r>
            <a:endParaRPr lang="ru-RU" sz="900" dirty="0" smtClean="0"/>
          </a:p>
          <a:p>
            <a:r>
              <a:rPr lang="en-US" sz="900" dirty="0" smtClean="0">
                <a:hlinkClick r:id="rId11"/>
              </a:rPr>
              <a:t>UR-344AN4G</a:t>
            </a:r>
            <a:r>
              <a:rPr lang="ru-RU" sz="900" dirty="0" smtClean="0"/>
              <a:t> 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ADSL2+,</a:t>
            </a:r>
            <a:r>
              <a:rPr lang="ru-RU" sz="800" dirty="0" smtClean="0">
                <a:solidFill>
                  <a:schemeClr val="tx1"/>
                </a:solidFill>
              </a:rPr>
              <a:t/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en-US" sz="800" dirty="0" smtClean="0">
                <a:solidFill>
                  <a:schemeClr val="tx1"/>
                </a:solidFill>
              </a:rPr>
              <a:t>3G/4G/LTE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IP-TV, IPv6</a:t>
            </a:r>
          </a:p>
          <a:p>
            <a:r>
              <a:rPr lang="en-US" sz="900" dirty="0" smtClean="0">
                <a:hlinkClick r:id="rId12"/>
              </a:rPr>
              <a:t>UR-344AN4G+</a:t>
            </a:r>
            <a:r>
              <a:rPr lang="en-US" sz="900" dirty="0" smtClean="0"/>
              <a:t> </a:t>
            </a:r>
            <a:r>
              <a:rPr lang="en-US" sz="800" b="1" dirty="0" smtClean="0">
                <a:solidFill>
                  <a:schemeClr val="tx1"/>
                </a:solidFill>
              </a:rPr>
              <a:t>150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ADSL2+,</a:t>
            </a:r>
            <a:r>
              <a:rPr lang="ru-RU" sz="800" dirty="0" smtClean="0">
                <a:solidFill>
                  <a:schemeClr val="tx1"/>
                </a:solidFill>
              </a:rPr>
              <a:t/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en-US" sz="800" dirty="0" smtClean="0">
                <a:solidFill>
                  <a:schemeClr val="tx1"/>
                </a:solidFill>
              </a:rPr>
              <a:t>3G/4G/LTE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IP-TV, IPv6</a:t>
            </a:r>
            <a:r>
              <a:rPr lang="ru-RU" sz="800" dirty="0" smtClean="0">
                <a:solidFill>
                  <a:schemeClr val="tx1"/>
                </a:solidFill>
              </a:rPr>
              <a:t>, антенна </a:t>
            </a:r>
            <a:r>
              <a:rPr lang="en-US" sz="800" dirty="0" smtClean="0">
                <a:solidFill>
                  <a:schemeClr val="tx1"/>
                </a:solidFill>
              </a:rPr>
              <a:t>5dbi</a:t>
            </a:r>
          </a:p>
          <a:p>
            <a:r>
              <a:rPr lang="en-US" sz="900" dirty="0" smtClean="0">
                <a:hlinkClick r:id="rId13"/>
              </a:rPr>
              <a:t>UR-354AN4G</a:t>
            </a:r>
            <a:r>
              <a:rPr lang="en-US" sz="9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smtClean="0">
                <a:solidFill>
                  <a:schemeClr val="tx1"/>
                </a:solidFill>
              </a:rPr>
              <a:t>300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Wi-Fi, Ethernet, ADSL2+,</a:t>
            </a:r>
            <a:r>
              <a:rPr lang="ru-RU" sz="800" dirty="0" smtClean="0">
                <a:solidFill>
                  <a:schemeClr val="tx1"/>
                </a:solidFill>
              </a:rPr>
              <a:t/>
            </a:r>
            <a:br>
              <a:rPr lang="ru-RU" sz="800" dirty="0" smtClean="0">
                <a:solidFill>
                  <a:schemeClr val="tx1"/>
                </a:solidFill>
              </a:rPr>
            </a:br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en-US" sz="800" dirty="0" smtClean="0">
                <a:solidFill>
                  <a:schemeClr val="tx1"/>
                </a:solidFill>
              </a:rPr>
              <a:t>3G/4G/LTE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IP-TV, IPv6</a:t>
            </a:r>
            <a:r>
              <a:rPr lang="ru-RU" sz="800" dirty="0" smtClean="0">
                <a:solidFill>
                  <a:schemeClr val="tx1"/>
                </a:solidFill>
              </a:rPr>
              <a:t>, </a:t>
            </a:r>
            <a:r>
              <a:rPr lang="en-US" sz="800" dirty="0" smtClean="0">
                <a:solidFill>
                  <a:schemeClr val="tx1"/>
                </a:solidFill>
              </a:rPr>
              <a:t>2 </a:t>
            </a:r>
            <a:r>
              <a:rPr lang="ru-RU" sz="800" dirty="0" smtClean="0">
                <a:solidFill>
                  <a:schemeClr val="tx1"/>
                </a:solidFill>
              </a:rPr>
              <a:t>антенны </a:t>
            </a:r>
            <a:r>
              <a:rPr lang="en-US" sz="800" dirty="0" smtClean="0">
                <a:solidFill>
                  <a:schemeClr val="tx1"/>
                </a:solidFill>
              </a:rPr>
              <a:t>5dbi</a:t>
            </a:r>
            <a:endParaRPr lang="ru-RU" sz="800" dirty="0" smtClean="0">
              <a:solidFill>
                <a:schemeClr val="tx1"/>
              </a:solidFill>
            </a:endParaRPr>
          </a:p>
        </p:txBody>
      </p:sp>
      <p:pic>
        <p:nvPicPr>
          <p:cNvPr id="43" name="Рисунок 42" descr="pr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00694" y="214290"/>
            <a:ext cx="1357322" cy="426899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4071934" y="785794"/>
            <a:ext cx="85725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90000" rIns="90000" bIns="90000" rtlCol="0" anchor="t"/>
          <a:lstStyle/>
          <a:p>
            <a:r>
              <a:rPr lang="en-US" sz="900" b="1" dirty="0" smtClean="0">
                <a:hlinkClick r:id="rId15"/>
              </a:rPr>
              <a:t>UR-326N4G</a:t>
            </a:r>
            <a:endParaRPr lang="ru-RU" sz="900" b="1" dirty="0" smtClean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286644" y="785794"/>
            <a:ext cx="1571636" cy="214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dirty="0" smtClean="0">
                <a:solidFill>
                  <a:schemeClr val="bg1"/>
                </a:solidFill>
              </a:rPr>
              <a:t>открытая платформа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357950" y="785794"/>
            <a:ext cx="500066" cy="214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</a:rPr>
              <a:t>3G/4G/LTE</a:t>
            </a:r>
            <a:endParaRPr lang="ru-RU" sz="700" dirty="0">
              <a:solidFill>
                <a:schemeClr val="tx1"/>
              </a:solidFill>
            </a:endParaRPr>
          </a:p>
        </p:txBody>
      </p:sp>
      <p:pic>
        <p:nvPicPr>
          <p:cNvPr id="32" name="Рисунок 31" descr="nagradi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4282" y="571480"/>
            <a:ext cx="432000" cy="435927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17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7" name="Рисунок 46" descr="upvel_logo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25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Типовые решения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fon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488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214" y="3286124"/>
            <a:ext cx="828000" cy="994411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7072330" y="3429000"/>
            <a:ext cx="200026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8" name="Рисунок 47" descr="connec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34359" y="1142984"/>
            <a:ext cx="3260433" cy="7143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kalifornia.png"/>
          <p:cNvPicPr>
            <a:picLocks noChangeAspect="1"/>
          </p:cNvPicPr>
          <p:nvPr/>
        </p:nvPicPr>
        <p:blipFill>
          <a:blip r:embed="rId3" cstate="print">
            <a:lum contrast="12000"/>
          </a:blip>
          <a:stretch>
            <a:fillRect/>
          </a:stretch>
        </p:blipFill>
        <p:spPr>
          <a:xfrm>
            <a:off x="5790181" y="0"/>
            <a:ext cx="3353819" cy="4143380"/>
          </a:xfrm>
          <a:prstGeom prst="rect">
            <a:avLst/>
          </a:prstGeom>
        </p:spPr>
      </p:pic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5286380" y="1714488"/>
            <a:ext cx="3357586" cy="3571900"/>
          </a:xfrm>
          <a:prstGeom prst="round2Diag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8662" y="665715"/>
            <a:ext cx="22145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О компании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488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00166" y="6215082"/>
            <a:ext cx="414340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3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601180"/>
            <a:ext cx="431456" cy="4646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85786" y="1928802"/>
            <a:ext cx="4143404" cy="335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50" dirty="0" smtClean="0">
                <a:solidFill>
                  <a:schemeClr val="accent1"/>
                </a:solidFill>
              </a:rPr>
              <a:t>Компания UPVEL </a:t>
            </a:r>
            <a:r>
              <a:rPr lang="ru-RU" sz="1050" dirty="0" smtClean="0"/>
              <a:t>образована в 2010 году в городе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ru-RU" sz="1050" dirty="0" err="1" smtClean="0"/>
              <a:t>Лос-Анжелес</a:t>
            </a:r>
            <a:r>
              <a:rPr lang="ru-RU" sz="1050" dirty="0" smtClean="0"/>
              <a:t>, штат Калифорния, США. </a:t>
            </a:r>
            <a:endParaRPr lang="en-US" sz="1050" dirty="0" smtClean="0"/>
          </a:p>
          <a:p>
            <a:pPr>
              <a:lnSpc>
                <a:spcPct val="150000"/>
              </a:lnSpc>
            </a:pPr>
            <a:r>
              <a:rPr lang="ru-RU" sz="1050" dirty="0" smtClean="0"/>
              <a:t/>
            </a:r>
            <a:br>
              <a:rPr lang="ru-RU" sz="1050" dirty="0" smtClean="0"/>
            </a:br>
            <a:r>
              <a:rPr lang="ru-RU" sz="1050" dirty="0" smtClean="0"/>
              <a:t>Для российского рынка компания UPVEL предлагает </a:t>
            </a:r>
            <a:r>
              <a:rPr lang="ru-RU" sz="1050" dirty="0" smtClean="0">
                <a:solidFill>
                  <a:schemeClr val="accent1"/>
                </a:solidFill>
              </a:rPr>
              <a:t>сетевые продукты, разработанные с учетом требований российских интернет провайдеров и операторов связи</a:t>
            </a:r>
            <a:r>
              <a:rPr lang="ru-RU" sz="1050" dirty="0" smtClean="0"/>
              <a:t>. Для работы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ru-RU" sz="1050" dirty="0" smtClean="0"/>
              <a:t>с оборудованием пользователю достаточно выбрать город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ru-RU" sz="1050" dirty="0" smtClean="0"/>
              <a:t>и своего провайдера – настройка всех параметров происходит автоматически – и </a:t>
            </a:r>
            <a:r>
              <a:rPr lang="ru-RU" sz="1050" dirty="0" smtClean="0">
                <a:solidFill>
                  <a:schemeClr val="accent1"/>
                </a:solidFill>
              </a:rPr>
              <a:t>оборудование сразу начинает работать</a:t>
            </a:r>
            <a:r>
              <a:rPr lang="ru-RU" sz="1050" dirty="0" smtClean="0"/>
              <a:t>. </a:t>
            </a:r>
            <a:endParaRPr lang="en-US" sz="1050" dirty="0" smtClean="0"/>
          </a:p>
          <a:p>
            <a:pPr>
              <a:lnSpc>
                <a:spcPct val="150000"/>
              </a:lnSpc>
            </a:pPr>
            <a:endParaRPr lang="en-US" sz="1050" dirty="0"/>
          </a:p>
          <a:p>
            <a:pPr>
              <a:lnSpc>
                <a:spcPct val="150000"/>
              </a:lnSpc>
            </a:pPr>
            <a:r>
              <a:rPr lang="ru-RU" sz="1050" dirty="0" smtClean="0"/>
              <a:t>Такой подход выгодно отличает продукцию UPVEL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ru-RU" sz="1050" dirty="0" smtClean="0"/>
              <a:t>и позволяет использовать новые интернет технологии в каждом доме, не обладая при этом специальными знаниями.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43570" y="2337310"/>
            <a:ext cx="2714644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b="1" i="1" dirty="0" smtClean="0"/>
              <a:t>Наша цель</a:t>
            </a:r>
            <a:r>
              <a:rPr lang="ru-RU" sz="900" i="1" dirty="0" smtClean="0">
                <a:solidFill>
                  <a:schemeClr val="accent1"/>
                </a:solidFill>
              </a:rPr>
              <a:t> </a:t>
            </a:r>
            <a:r>
              <a:rPr lang="ru-RU" sz="900" i="1" dirty="0" smtClean="0"/>
              <a:t>– сделать работу с сетевым оборудованием максимально удобной </a:t>
            </a:r>
            <a:r>
              <a:rPr lang="en-US" sz="900" i="1" dirty="0" smtClean="0"/>
              <a:t/>
            </a:r>
            <a:br>
              <a:rPr lang="en-US" sz="900" i="1" dirty="0" smtClean="0"/>
            </a:br>
            <a:r>
              <a:rPr lang="ru-RU" sz="900" i="1" dirty="0" smtClean="0"/>
              <a:t>и развеять миф</a:t>
            </a:r>
            <a:r>
              <a:rPr lang="en-US" sz="900" i="1" dirty="0" smtClean="0"/>
              <a:t> </a:t>
            </a:r>
            <a:r>
              <a:rPr lang="ru-RU" sz="900" i="1" dirty="0" smtClean="0"/>
              <a:t>о том, что сетевое оборудование это технически сложные устройства, с которыми трудно разобраться. </a:t>
            </a:r>
            <a:endParaRPr lang="en-US" sz="900" i="1" dirty="0" smtClean="0"/>
          </a:p>
          <a:p>
            <a:pPr>
              <a:lnSpc>
                <a:spcPct val="150000"/>
              </a:lnSpc>
            </a:pPr>
            <a:endParaRPr lang="en-US" sz="900" i="1" dirty="0"/>
          </a:p>
          <a:p>
            <a:pPr>
              <a:lnSpc>
                <a:spcPct val="150000"/>
              </a:lnSpc>
            </a:pPr>
            <a:r>
              <a:rPr lang="ru-RU" sz="900" i="1" dirty="0" smtClean="0"/>
              <a:t>Покупатели продукции UPVEL смогут убедиться в этом сами, а разработанные технической группой UPVEL понятные инструкции помогут им в этом!</a:t>
            </a:r>
          </a:p>
        </p:txBody>
      </p:sp>
      <p:sp>
        <p:nvSpPr>
          <p:cNvPr id="49" name="Нашивка 48"/>
          <p:cNvSpPr/>
          <p:nvPr/>
        </p:nvSpPr>
        <p:spPr>
          <a:xfrm rot="19043507">
            <a:off x="4940431" y="5226192"/>
            <a:ext cx="400401" cy="40040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О компании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5844988"/>
            <a:ext cx="9144000" cy="1013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0" y="1643050"/>
            <a:ext cx="3286116" cy="4214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8662" y="642918"/>
            <a:ext cx="300039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Преимущества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488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00166" y="6215082"/>
            <a:ext cx="378621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5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upvel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4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596" y="2285992"/>
            <a:ext cx="25717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200" dirty="0" smtClean="0"/>
              <a:t>Инновационные высокотехнологичные разработки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200" dirty="0" smtClean="0"/>
              <a:t>Разумное ценовое предложение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200" dirty="0" smtClean="0"/>
              <a:t>Абсолютная совместимость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с российскими провайдерами </a:t>
            </a:r>
            <a:br>
              <a:rPr lang="ru-RU" sz="1200" dirty="0" smtClean="0"/>
            </a:br>
            <a:r>
              <a:rPr lang="ru-RU" sz="1200" dirty="0" smtClean="0"/>
              <a:t>и операторами связи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200" dirty="0" smtClean="0"/>
              <a:t>Универсальные продукты, поддерживающий любой способ доступа в Интернет</a:t>
            </a:r>
            <a:endParaRPr lang="en-US" sz="1200" dirty="0" smtClean="0"/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200" b="1" dirty="0" smtClean="0"/>
              <a:t>Широкая сеть дистрибьюторов</a:t>
            </a:r>
          </a:p>
        </p:txBody>
      </p:sp>
      <p:pic>
        <p:nvPicPr>
          <p:cNvPr id="25" name="Рисунок 24" descr="prei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2325" y="601425"/>
            <a:ext cx="440585" cy="464400"/>
          </a:xfrm>
          <a:prstGeom prst="rect">
            <a:avLst/>
          </a:prstGeom>
        </p:spPr>
      </p:pic>
      <p:sp>
        <p:nvSpPr>
          <p:cNvPr id="54" name="Нашивка 53"/>
          <p:cNvSpPr/>
          <p:nvPr/>
        </p:nvSpPr>
        <p:spPr>
          <a:xfrm>
            <a:off x="2143108" y="5000636"/>
            <a:ext cx="285752" cy="28575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Преимущества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1643050"/>
            <a:ext cx="9144000" cy="2428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8662" y="642918"/>
            <a:ext cx="571504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Широкая сеть партнеров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488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4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upvel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857224" y="5857892"/>
            <a:ext cx="7429552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 descr="map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6765" y="1643051"/>
            <a:ext cx="7460011" cy="2405853"/>
          </a:xfrm>
          <a:prstGeom prst="rect">
            <a:avLst/>
          </a:prstGeom>
        </p:spPr>
      </p:pic>
      <p:pic>
        <p:nvPicPr>
          <p:cNvPr id="30" name="Рисунок 29" descr="partn_ic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0910" y="619641"/>
            <a:ext cx="432000" cy="517622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143504" y="285728"/>
            <a:ext cx="4000496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8900"/>
            <a:r>
              <a:rPr lang="ru-RU" sz="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Смотреть на сайте в разделе</a:t>
            </a:r>
            <a:endParaRPr lang="ru-RU" sz="9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86644" y="285728"/>
            <a:ext cx="142879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  <a:hlinkClick r:id="rId8"/>
              </a:rPr>
              <a:t>Где купить?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7224" y="4214818"/>
            <a:ext cx="2643206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ru-RU" sz="1200" dirty="0" smtClean="0"/>
              <a:t>Партнерская программа*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4572008"/>
            <a:ext cx="2214578" cy="1071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ru-RU" sz="1000" b="1" i="1" dirty="0" smtClean="0">
                <a:solidFill>
                  <a:schemeClr val="tx1"/>
                </a:solidFill>
              </a:rPr>
              <a:t>*</a:t>
            </a:r>
            <a:r>
              <a:rPr lang="ru-RU" sz="1000" b="1" i="1" dirty="0" err="1" smtClean="0">
                <a:solidFill>
                  <a:schemeClr val="tx1"/>
                </a:solidFill>
              </a:rPr>
              <a:t>Рибейт</a:t>
            </a:r>
            <a:r>
              <a:rPr lang="ru-RU" sz="1000" i="1" dirty="0" smtClean="0">
                <a:solidFill>
                  <a:schemeClr val="tx1"/>
                </a:solidFill>
              </a:rPr>
              <a:t>, обучение, сертификат, оборудование на тест, маркетинговые материалы, размещение на сайте</a:t>
            </a:r>
            <a:endParaRPr lang="ru-RU" sz="1000" i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464710" y="4214818"/>
            <a:ext cx="2607487" cy="3571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1200" dirty="0" smtClean="0"/>
              <a:t>Рекламная поддержка</a:t>
            </a:r>
            <a:endParaRPr lang="ru-RU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464711" y="4572008"/>
            <a:ext cx="2214578" cy="1071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ru-RU" sz="1000" i="1" dirty="0" smtClean="0">
                <a:solidFill>
                  <a:schemeClr val="tx1"/>
                </a:solidFill>
              </a:rPr>
              <a:t>Публикации в журналах, </a:t>
            </a:r>
            <a:br>
              <a:rPr lang="ru-RU" sz="1000" i="1" dirty="0" smtClean="0">
                <a:solidFill>
                  <a:schemeClr val="tx1"/>
                </a:solidFill>
              </a:rPr>
            </a:br>
            <a:r>
              <a:rPr lang="ru-RU" sz="1000" i="1" dirty="0" smtClean="0">
                <a:solidFill>
                  <a:schemeClr val="tx1"/>
                </a:solidFill>
              </a:rPr>
              <a:t>на </a:t>
            </a:r>
            <a:r>
              <a:rPr lang="ru-RU" sz="1000" i="1" dirty="0" err="1" smtClean="0">
                <a:solidFill>
                  <a:schemeClr val="tx1"/>
                </a:solidFill>
              </a:rPr>
              <a:t>веб-ресурсах</a:t>
            </a:r>
            <a:r>
              <a:rPr lang="ru-RU" sz="1000" i="1" dirty="0" smtClean="0">
                <a:solidFill>
                  <a:schemeClr val="tx1"/>
                </a:solidFill>
              </a:rPr>
              <a:t>, реклама </a:t>
            </a:r>
            <a:br>
              <a:rPr lang="ru-RU" sz="1000" i="1" dirty="0" smtClean="0">
                <a:solidFill>
                  <a:schemeClr val="tx1"/>
                </a:solidFill>
              </a:rPr>
            </a:br>
            <a:r>
              <a:rPr lang="ru-RU" sz="1000" i="1" dirty="0" smtClean="0">
                <a:solidFill>
                  <a:schemeClr val="tx1"/>
                </a:solidFill>
              </a:rPr>
              <a:t>на сайтах партнеров</a:t>
            </a:r>
            <a:r>
              <a:rPr lang="en-US" sz="1000" i="1" dirty="0" smtClean="0">
                <a:solidFill>
                  <a:schemeClr val="tx1"/>
                </a:solidFill>
              </a:rPr>
              <a:t>, </a:t>
            </a:r>
            <a:r>
              <a:rPr lang="ru-RU" sz="1000" i="1" dirty="0" smtClean="0">
                <a:solidFill>
                  <a:schemeClr val="tx1"/>
                </a:solidFill>
              </a:rPr>
              <a:t/>
            </a:r>
            <a:br>
              <a:rPr lang="ru-RU" sz="1000" i="1" dirty="0" smtClean="0">
                <a:solidFill>
                  <a:schemeClr val="tx1"/>
                </a:solidFill>
              </a:rPr>
            </a:br>
            <a:r>
              <a:rPr lang="en-US" sz="1000" i="1" dirty="0" err="1" smtClean="0">
                <a:solidFill>
                  <a:schemeClr val="tx1"/>
                </a:solidFill>
              </a:rPr>
              <a:t>seo</a:t>
            </a:r>
            <a:r>
              <a:rPr lang="en-US" sz="1000" i="1" dirty="0" smtClean="0">
                <a:solidFill>
                  <a:schemeClr val="tx1"/>
                </a:solidFill>
              </a:rPr>
              <a:t> </a:t>
            </a:r>
            <a:r>
              <a:rPr lang="ru-RU" sz="1000" i="1" dirty="0" smtClean="0">
                <a:solidFill>
                  <a:schemeClr val="tx1"/>
                </a:solidFill>
              </a:rPr>
              <a:t>продвижение и другие рекламные коммуникации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072198" y="4214818"/>
            <a:ext cx="2214578" cy="3571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1200" dirty="0" smtClean="0"/>
              <a:t>Спрос на продукцию</a:t>
            </a:r>
            <a:endParaRPr lang="ru-RU" sz="12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6072198" y="4572008"/>
            <a:ext cx="2214578" cy="10715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ru-RU" sz="1000" i="1" dirty="0" smtClean="0">
                <a:solidFill>
                  <a:schemeClr val="tx1"/>
                </a:solidFill>
              </a:rPr>
              <a:t>Высокий спрос на продукцию в связи с инновационными решениями и лояльной ценовой политикой</a:t>
            </a:r>
            <a:endParaRPr lang="ru-RU" sz="1000" i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5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Дистрибьюторы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vitri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1643050"/>
            <a:ext cx="5005095" cy="4214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604160"/>
            <a:ext cx="38576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Партнерская программа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488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pic>
        <p:nvPicPr>
          <p:cNvPr id="28" name="Рисунок 27" descr="pp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637197"/>
            <a:ext cx="432000" cy="420324"/>
          </a:xfrm>
          <a:prstGeom prst="rect">
            <a:avLst/>
          </a:prstGeom>
        </p:spPr>
      </p:pic>
      <p:pic>
        <p:nvPicPr>
          <p:cNvPr id="31" name="Рисунок 30" descr="program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62636" y="357166"/>
            <a:ext cx="4052768" cy="5500726"/>
          </a:xfrm>
          <a:prstGeom prst="rect">
            <a:avLst/>
          </a:prstGeom>
        </p:spPr>
      </p:pic>
      <p:sp>
        <p:nvSpPr>
          <p:cNvPr id="36" name="Прямоугольник с двумя скругленными противолежащими углами 35"/>
          <p:cNvSpPr/>
          <p:nvPr/>
        </p:nvSpPr>
        <p:spPr>
          <a:xfrm>
            <a:off x="571472" y="3357562"/>
            <a:ext cx="3357586" cy="2071702"/>
          </a:xfrm>
          <a:prstGeom prst="round2Diag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928662" y="3556345"/>
            <a:ext cx="2714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i="1" dirty="0" smtClean="0"/>
              <a:t>Всем партнерам, закупающим </a:t>
            </a:r>
            <a:r>
              <a:rPr lang="en-US" sz="1000" i="1" dirty="0" smtClean="0"/>
              <a:t>c</a:t>
            </a:r>
            <a:r>
              <a:rPr lang="ru-RU" sz="1000" i="1" dirty="0" err="1" smtClean="0"/>
              <a:t>етевое</a:t>
            </a:r>
            <a:r>
              <a:rPr lang="ru-RU" sz="1000" i="1" dirty="0" smtClean="0"/>
              <a:t> оборудование UPVEL, предлагается </a:t>
            </a:r>
            <a:r>
              <a:rPr lang="ru-RU" sz="1000" b="1" i="1" dirty="0" smtClean="0"/>
              <a:t>программа авторизации и поддержки</a:t>
            </a:r>
            <a:r>
              <a:rPr lang="en-US" sz="1000" i="1" dirty="0" smtClean="0"/>
              <a:t/>
            </a:r>
            <a:br>
              <a:rPr lang="en-US" sz="1000" i="1" dirty="0" smtClean="0"/>
            </a:br>
            <a:r>
              <a:rPr lang="ru-RU" sz="1000" i="1" dirty="0" smtClean="0"/>
              <a:t>на 1Q 2013г.</a:t>
            </a:r>
          </a:p>
          <a:p>
            <a:pPr>
              <a:lnSpc>
                <a:spcPct val="150000"/>
              </a:lnSpc>
            </a:pPr>
            <a:r>
              <a:rPr lang="ru-RU" sz="1000" i="1" dirty="0" smtClean="0"/>
              <a:t>Заполнить анкету и стать партнером можно в разделе сайта </a:t>
            </a:r>
            <a:r>
              <a:rPr lang="en-US" sz="1000" i="1" dirty="0" smtClean="0"/>
              <a:t>upvel.ru</a:t>
            </a:r>
          </a:p>
          <a:p>
            <a:pPr>
              <a:lnSpc>
                <a:spcPct val="150000"/>
              </a:lnSpc>
            </a:pPr>
            <a:r>
              <a:rPr lang="ru-RU" sz="1000" b="1" i="1" dirty="0" smtClean="0">
                <a:hlinkClick r:id="rId7"/>
              </a:rPr>
              <a:t>Для партнеров</a:t>
            </a:r>
            <a:endParaRPr lang="en-US" sz="1000" b="1" i="1" dirty="0" smtClean="0"/>
          </a:p>
          <a:p>
            <a:pPr>
              <a:lnSpc>
                <a:spcPct val="150000"/>
              </a:lnSpc>
            </a:pPr>
            <a:endParaRPr lang="en-US" sz="1000" i="1" dirty="0"/>
          </a:p>
        </p:txBody>
      </p:sp>
      <p:sp>
        <p:nvSpPr>
          <p:cNvPr id="38" name="Нашивка 37"/>
          <p:cNvSpPr/>
          <p:nvPr/>
        </p:nvSpPr>
        <p:spPr>
          <a:xfrm rot="19043507">
            <a:off x="225522" y="5369068"/>
            <a:ext cx="400401" cy="40040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8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7" name="Рисунок 26" descr="upvel_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6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57686" y="6215082"/>
            <a:ext cx="2071702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Партнерская программа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1643050"/>
            <a:ext cx="9144000" cy="42148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8662" y="604160"/>
            <a:ext cx="257176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Производство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488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pic>
        <p:nvPicPr>
          <p:cNvPr id="24" name="Рисунок 23" descr="proi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007986"/>
            <a:ext cx="5240868" cy="484990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00034" y="2214554"/>
            <a:ext cx="2286016" cy="428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Универсальные роутеры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596" y="1946421"/>
            <a:ext cx="50006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i="1" dirty="0" smtClean="0">
                <a:solidFill>
                  <a:schemeClr val="bg1"/>
                </a:solidFill>
              </a:rPr>
              <a:t>*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29322" y="1303479"/>
            <a:ext cx="50006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i="1" dirty="0" smtClean="0">
                <a:solidFill>
                  <a:schemeClr val="bg1"/>
                </a:solidFill>
              </a:rPr>
              <a:t>*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0034" y="2643182"/>
            <a:ext cx="2286016" cy="157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ru-RU" sz="1000" i="1" dirty="0" smtClean="0">
                <a:solidFill>
                  <a:schemeClr val="tx1"/>
                </a:solidFill>
              </a:rPr>
              <a:t>Продукты универсальной серии могут «принимать» Интернет от любого ADSL/</a:t>
            </a:r>
            <a:r>
              <a:rPr lang="ru-RU" sz="1000" i="1" dirty="0" err="1" smtClean="0">
                <a:solidFill>
                  <a:schemeClr val="tx1"/>
                </a:solidFill>
              </a:rPr>
              <a:t>Ethernet</a:t>
            </a:r>
            <a:r>
              <a:rPr lang="ru-RU" sz="1000" i="1" dirty="0" smtClean="0">
                <a:solidFill>
                  <a:schemeClr val="tx1"/>
                </a:solidFill>
              </a:rPr>
              <a:t> провайдера или 3G/LTE оператора связи </a:t>
            </a:r>
            <a:br>
              <a:rPr lang="ru-RU" sz="1000" i="1" dirty="0" smtClean="0">
                <a:solidFill>
                  <a:schemeClr val="tx1"/>
                </a:solidFill>
              </a:rPr>
            </a:br>
            <a:r>
              <a:rPr lang="ru-RU" sz="1000" i="1" dirty="0" smtClean="0">
                <a:solidFill>
                  <a:schemeClr val="tx1"/>
                </a:solidFill>
              </a:rPr>
              <a:t>и «раздавать» внутри помещения </a:t>
            </a:r>
            <a:r>
              <a:rPr lang="ru-RU" sz="1000" i="1" dirty="0" err="1" smtClean="0">
                <a:solidFill>
                  <a:schemeClr val="tx1"/>
                </a:solidFill>
              </a:rPr>
              <a:t>Wi-Fi</a:t>
            </a:r>
            <a:r>
              <a:rPr lang="ru-RU" sz="1000" i="1" dirty="0" smtClean="0">
                <a:solidFill>
                  <a:schemeClr val="tx1"/>
                </a:solidFill>
              </a:rPr>
              <a:t> для нескольких пользователей.</a:t>
            </a:r>
            <a:endParaRPr lang="ru-RU" sz="1000" i="1" dirty="0">
              <a:solidFill>
                <a:schemeClr val="tx1"/>
              </a:solidFill>
            </a:endParaRPr>
          </a:p>
        </p:txBody>
      </p:sp>
      <p:pic>
        <p:nvPicPr>
          <p:cNvPr id="31" name="Рисунок 30" descr="molo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642918"/>
            <a:ext cx="417406" cy="4212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6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6" name="Рисунок 35" descr="upvel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Производство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unive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2887"/>
            <a:ext cx="828000" cy="994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571480"/>
            <a:ext cx="53578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Универсальные роутеры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488" y="285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571472" y="2500306"/>
            <a:ext cx="3357586" cy="2500330"/>
          </a:xfrm>
          <a:prstGeom prst="round2Diag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857224" y="2786058"/>
            <a:ext cx="30003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i="1" dirty="0" smtClean="0"/>
              <a:t>Универсальные роутеры UPVEL </a:t>
            </a:r>
            <a:r>
              <a:rPr lang="ru-RU" sz="1000" i="1" dirty="0" smtClean="0"/>
              <a:t>–</a:t>
            </a:r>
            <a:br>
              <a:rPr lang="ru-RU" sz="1000" i="1" dirty="0" smtClean="0"/>
            </a:br>
            <a:r>
              <a:rPr lang="ru-RU" sz="1000" i="1" dirty="0" smtClean="0"/>
              <a:t>это находка для розничных магазинов бытовой техники и цифровой электроники, поскольку менеджерам не нужно уточнять, какой провайдер дома или в офисе </a:t>
            </a:r>
            <a:br>
              <a:rPr lang="ru-RU" sz="1000" i="1" dirty="0" smtClean="0"/>
            </a:br>
            <a:r>
              <a:rPr lang="ru-RU" sz="1000" i="1" dirty="0" smtClean="0"/>
              <a:t>у покупателя – </a:t>
            </a:r>
            <a:r>
              <a:rPr lang="ru-RU" sz="1000" b="1" i="1" dirty="0" smtClean="0"/>
              <a:t>все роутеры серии работают с любым провайдером </a:t>
            </a:r>
            <a:br>
              <a:rPr lang="ru-RU" sz="1000" b="1" i="1" dirty="0" smtClean="0"/>
            </a:br>
            <a:r>
              <a:rPr lang="ru-RU" sz="1000" b="1" i="1" dirty="0" smtClean="0"/>
              <a:t>и оператором связи России</a:t>
            </a:r>
            <a:endParaRPr lang="en-US" sz="1000" b="1" i="1" dirty="0" smtClean="0"/>
          </a:p>
          <a:p>
            <a:pPr>
              <a:lnSpc>
                <a:spcPct val="150000"/>
              </a:lnSpc>
            </a:pPr>
            <a:endParaRPr lang="en-US" sz="1000" i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143504" y="285728"/>
            <a:ext cx="4000496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8900"/>
            <a:r>
              <a:rPr lang="ru-RU" sz="9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Смотреть на сайте в разделе</a:t>
            </a:r>
            <a:endParaRPr lang="ru-RU" sz="9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285728"/>
            <a:ext cx="1857388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bg1"/>
                </a:solidFill>
                <a:hlinkClick r:id="rId5"/>
              </a:rPr>
              <a:t>Универсальные роутеры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25" name="Рисунок 24" descr="un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642918"/>
            <a:ext cx="432000" cy="43592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7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4" name="Рисунок 33" descr="upvel_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8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57686" y="6215082"/>
            <a:ext cx="2214578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Универсальные роутеры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cust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6858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42910" y="565759"/>
            <a:ext cx="2786082" cy="57150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8662" y="604160"/>
            <a:ext cx="23574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err="1" smtClean="0">
                <a:solidFill>
                  <a:schemeClr val="accent1"/>
                </a:solidFill>
              </a:rPr>
              <a:t>Кастомизация</a:t>
            </a:r>
            <a:endParaRPr lang="ru-RU" sz="2400" b="1" dirty="0" smtClean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mar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828000" cy="99441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0" y="3857628"/>
            <a:ext cx="2143108" cy="33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034" y="2285992"/>
            <a:ext cx="50006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i="1" dirty="0" smtClean="0">
                <a:solidFill>
                  <a:schemeClr val="bg1"/>
                </a:solidFill>
              </a:rPr>
              <a:t>*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86446" y="785794"/>
            <a:ext cx="500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i="1" dirty="0" smtClean="0">
                <a:solidFill>
                  <a:schemeClr val="accent1"/>
                </a:solidFill>
              </a:rPr>
              <a:t>*</a:t>
            </a:r>
            <a:endParaRPr lang="en-US" sz="1000" i="1" dirty="0">
              <a:solidFill>
                <a:schemeClr val="accent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5720" y="4714884"/>
            <a:ext cx="4929222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ru-RU" dirty="0" err="1" smtClean="0">
                <a:solidFill>
                  <a:schemeClr val="tx1"/>
                </a:solidFill>
              </a:rPr>
              <a:t>Кастомизация</a:t>
            </a:r>
            <a:r>
              <a:rPr lang="ru-RU" dirty="0" smtClean="0">
                <a:solidFill>
                  <a:schemeClr val="tx1"/>
                </a:solidFill>
              </a:rPr>
              <a:t> оборудования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для операторов связи и провайдеров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2143116"/>
            <a:ext cx="1857356" cy="334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Ваш цвет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28794" y="2143116"/>
            <a:ext cx="1714512" cy="334800"/>
          </a:xfrm>
          <a:prstGeom prst="rect">
            <a:avLst/>
          </a:prstGeom>
          <a:solidFill>
            <a:schemeClr val="accent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Ваш логотип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214414" y="2594134"/>
            <a:ext cx="3071834" cy="334800"/>
          </a:xfrm>
          <a:prstGeom prst="rect">
            <a:avLst/>
          </a:prstGeom>
          <a:solidFill>
            <a:schemeClr val="accent5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Ваш интерфейс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844" y="4429132"/>
            <a:ext cx="500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i="1" dirty="0" smtClean="0">
                <a:solidFill>
                  <a:schemeClr val="accent1"/>
                </a:solidFill>
              </a:rPr>
              <a:t>*</a:t>
            </a:r>
            <a:endParaRPr lang="en-US" sz="1000" i="1" dirty="0">
              <a:solidFill>
                <a:schemeClr val="accent1"/>
              </a:solidFill>
            </a:endParaRPr>
          </a:p>
        </p:txBody>
      </p:sp>
      <p:pic>
        <p:nvPicPr>
          <p:cNvPr id="31" name="Рисунок 30" descr="pai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642918"/>
            <a:ext cx="432000" cy="43592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500166" y="6215082"/>
            <a:ext cx="2714644" cy="28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500298" y="6215082"/>
            <a:ext cx="357190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857488" y="6215082"/>
            <a:ext cx="1500198" cy="285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+7 (495) 952-52-43</a:t>
            </a:r>
            <a:endParaRPr lang="ru-RU" sz="105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643042" y="6215082"/>
            <a:ext cx="85725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/>
                </a:solidFill>
                <a:hlinkClick r:id="rId6"/>
              </a:rPr>
              <a:t>upvel.ru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2" name="Рисунок 41" descr="upvel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6143644"/>
            <a:ext cx="846780" cy="33840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8643966" y="6215082"/>
            <a:ext cx="50003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358214" y="6215082"/>
            <a:ext cx="285752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29256" y="6215082"/>
            <a:ext cx="3214710" cy="2857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57686" y="6215082"/>
            <a:ext cx="1571636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err="1" smtClean="0">
                <a:solidFill>
                  <a:schemeClr val="bg1"/>
                </a:solidFill>
              </a:rPr>
              <a:t>Кастомизация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upvel">
      <a:dk1>
        <a:srgbClr val="5F6165"/>
      </a:dk1>
      <a:lt1>
        <a:srgbClr val="FFFFFF"/>
      </a:lt1>
      <a:dk2>
        <a:srgbClr val="A7A9AC"/>
      </a:dk2>
      <a:lt2>
        <a:srgbClr val="E0E0E0"/>
      </a:lt2>
      <a:accent1>
        <a:srgbClr val="F37321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37321"/>
      </a:hlink>
      <a:folHlink>
        <a:srgbClr val="974806"/>
      </a:folHlink>
    </a:clrScheme>
    <a:fontScheme name="up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</TotalTime>
  <Words>1904</Words>
  <Application>Microsoft Office PowerPoint</Application>
  <PresentationFormat>Экран (4:3)</PresentationFormat>
  <Paragraphs>929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</dc:creator>
  <cp:lastModifiedBy>Григорьев Олег</cp:lastModifiedBy>
  <cp:revision>213</cp:revision>
  <dcterms:created xsi:type="dcterms:W3CDTF">2013-03-11T07:42:02Z</dcterms:created>
  <dcterms:modified xsi:type="dcterms:W3CDTF">2013-04-03T07:52:20Z</dcterms:modified>
</cp:coreProperties>
</file>