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720" r:id="rId1"/>
  </p:sldMasterIdLst>
  <p:notesMasterIdLst>
    <p:notesMasterId r:id="rId7"/>
  </p:notesMasterIdLst>
  <p:handoutMasterIdLst>
    <p:handoutMasterId r:id="rId8"/>
  </p:handoutMasterIdLst>
  <p:sldIdLst>
    <p:sldId id="2083" r:id="rId2"/>
    <p:sldId id="2082" r:id="rId3"/>
    <p:sldId id="2085" r:id="rId4"/>
    <p:sldId id="2084" r:id="rId5"/>
    <p:sldId id="2086" r:id="rId6"/>
  </p:sldIdLst>
  <p:sldSz cx="8961438" cy="6721475"/>
  <p:notesSz cx="6797675" cy="987425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57ABA"/>
    <a:srgbClr val="0065CC"/>
    <a:srgbClr val="E7F3E1"/>
    <a:srgbClr val="ECF5E7"/>
    <a:srgbClr val="91AFFF"/>
    <a:srgbClr val="C2ACCB"/>
    <a:srgbClr val="663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9" autoAdjust="0"/>
    <p:restoredTop sz="98579" autoAdjust="0"/>
  </p:normalViewPr>
  <p:slideViewPr>
    <p:cSldViewPr snapToGrid="0">
      <p:cViewPr>
        <p:scale>
          <a:sx n="101" d="100"/>
          <a:sy n="101" d="100"/>
        </p:scale>
        <p:origin x="-1320" y="-72"/>
      </p:cViewPr>
      <p:guideLst>
        <p:guide orient="horz" pos="4212"/>
        <p:guide pos="1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3504" y="-12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939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504825" y="617538"/>
            <a:ext cx="5795963" cy="4346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50947" y="5305707"/>
            <a:ext cx="579215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068436" y="9496002"/>
            <a:ext cx="53648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>
              <a:defRPr sz="1200" b="0">
                <a:cs typeface="+mn-cs"/>
              </a:defRPr>
            </a:lvl1pPr>
          </a:lstStyle>
          <a:p>
            <a:pPr>
              <a:defRPr/>
            </a:pPr>
            <a:fld id="{1E0DDCBC-669D-7E4D-8CCB-770BE74BE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604860" y="109188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>
              <a:defRPr sz="800" b="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2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fontAlgn="base">
      <a:spcBef>
        <a:spcPct val="0"/>
      </a:spcBef>
      <a:spcAft>
        <a:spcPct val="0"/>
      </a:spcAft>
      <a:buClr>
        <a:schemeClr val="tx2"/>
      </a:buClr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117475" indent="-115888" algn="l" defTabSz="895350" rtl="0" fontAlgn="base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kumimoji="1" sz="16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300038" indent="-180975" algn="l" defTabSz="895350" rtl="0" fontAlgn="base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kumimoji="1" sz="16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427038" indent="-125413" algn="l" defTabSz="895350" rtl="0" fontAlgn="base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kumimoji="1" sz="16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542925" indent="-114300" algn="l" defTabSz="895350" rtl="0" fontAlgn="base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kumimoji="1" sz="16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7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05" y="160258"/>
            <a:ext cx="6861819" cy="8152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05" y="160258"/>
            <a:ext cx="6849976" cy="8152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2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61938"/>
            <a:ext cx="6637337" cy="2889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1ACAE8-6764-42B9-A060-BE586B2E5D88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27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43613" cy="15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2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AutoShape 58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3613" cy="155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0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413605" y="1476547"/>
            <a:ext cx="8134228" cy="44980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Body text</a:t>
            </a:r>
          </a:p>
          <a:p>
            <a:pPr lvl="1"/>
            <a:r>
              <a:rPr lang="ru-RU" smtClean="0"/>
              <a:t>First level</a:t>
            </a:r>
          </a:p>
          <a:p>
            <a:pPr lvl="2"/>
            <a:r>
              <a:rPr lang="ru-RU" smtClean="0"/>
              <a:t>Second level</a:t>
            </a:r>
          </a:p>
          <a:p>
            <a:pPr lvl="3"/>
            <a:r>
              <a:rPr lang="ru-RU" smtClean="0"/>
              <a:t>Third level</a:t>
            </a:r>
          </a:p>
          <a:p>
            <a:pPr lvl="4"/>
            <a:r>
              <a:rPr lang="ru-RU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75498" y="6540991"/>
            <a:ext cx="172335" cy="1306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defRPr/>
            </a:pPr>
            <a:fld id="{44ED01C7-A0B6-42E0-B472-E007B0A26276}" type="slidenum">
              <a:rPr lang="ru-RU" sz="800" b="0">
                <a:solidFill>
                  <a:srgbClr val="000000"/>
                </a:solidFill>
                <a:ea typeface="+mn-ea"/>
              </a:rPr>
              <a:pPr algn="r">
                <a:defRPr/>
              </a:pPr>
              <a:t>‹#›</a:t>
            </a:fld>
            <a:endParaRPr lang="ru-RU" sz="800" b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550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charset="0"/>
          <a:cs typeface="Arial" charset="0"/>
        </a:defRPr>
      </a:lvl5pPr>
      <a:lvl6pPr marL="427711" algn="l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charset="0"/>
          <a:cs typeface="Arial" charset="0"/>
        </a:defRPr>
      </a:lvl6pPr>
      <a:lvl7pPr marL="855421" algn="l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charset="0"/>
          <a:cs typeface="Arial" charset="0"/>
        </a:defRPr>
      </a:lvl7pPr>
      <a:lvl8pPr marL="1283132" algn="l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charset="0"/>
          <a:cs typeface="Arial" charset="0"/>
        </a:defRPr>
      </a:lvl8pPr>
      <a:lvl9pPr marL="1710842" algn="l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20783" indent="-320783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defRPr sz="1500" b="1">
          <a:solidFill>
            <a:srgbClr val="B2B2B2"/>
          </a:solidFill>
          <a:latin typeface="+mn-lt"/>
          <a:ea typeface="+mn-ea"/>
          <a:cs typeface="+mn-cs"/>
        </a:defRPr>
      </a:lvl1pPr>
      <a:lvl2pPr marL="427711" indent="-213855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1500">
          <a:solidFill>
            <a:srgbClr val="B2B2B2"/>
          </a:solidFill>
          <a:latin typeface="+mn-lt"/>
          <a:cs typeface="+mn-cs"/>
        </a:defRPr>
      </a:lvl2pPr>
      <a:lvl3pPr marL="855421" indent="-213855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–"/>
        <a:defRPr sz="1500">
          <a:solidFill>
            <a:srgbClr val="B2B2B2"/>
          </a:solidFill>
          <a:latin typeface="+mn-lt"/>
          <a:cs typeface="+mn-cs"/>
        </a:defRPr>
      </a:lvl3pPr>
      <a:lvl4pPr marL="1287588" indent="-218311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–"/>
        <a:defRPr sz="1500">
          <a:solidFill>
            <a:srgbClr val="B2B2B2"/>
          </a:solidFill>
          <a:latin typeface="+mn-lt"/>
          <a:cs typeface="+mn-cs"/>
        </a:defRPr>
      </a:lvl4pPr>
      <a:lvl5pPr marL="1926183" indent="-215341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–"/>
        <a:defRPr sz="1500">
          <a:solidFill>
            <a:srgbClr val="B2B2B2"/>
          </a:solidFill>
          <a:latin typeface="+mn-lt"/>
          <a:cs typeface="+mn-cs"/>
        </a:defRPr>
      </a:lvl5pPr>
      <a:lvl6pPr marL="2353894" indent="-215341" algn="l" rtl="0" fontAlgn="base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–"/>
        <a:defRPr sz="1500">
          <a:solidFill>
            <a:srgbClr val="B2B2B2"/>
          </a:solidFill>
          <a:latin typeface="+mn-lt"/>
          <a:cs typeface="+mn-cs"/>
        </a:defRPr>
      </a:lvl6pPr>
      <a:lvl7pPr marL="2781604" indent="-215341" algn="l" rtl="0" fontAlgn="base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–"/>
        <a:defRPr sz="1500">
          <a:solidFill>
            <a:srgbClr val="B2B2B2"/>
          </a:solidFill>
          <a:latin typeface="+mn-lt"/>
          <a:cs typeface="+mn-cs"/>
        </a:defRPr>
      </a:lvl7pPr>
      <a:lvl8pPr marL="3209315" indent="-215341" algn="l" rtl="0" fontAlgn="base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–"/>
        <a:defRPr sz="1500">
          <a:solidFill>
            <a:srgbClr val="B2B2B2"/>
          </a:solidFill>
          <a:latin typeface="+mn-lt"/>
          <a:cs typeface="+mn-cs"/>
        </a:defRPr>
      </a:lvl8pPr>
      <a:lvl9pPr marL="3637026" indent="-215341" algn="l" rtl="0" fontAlgn="base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–"/>
        <a:defRPr sz="1500">
          <a:solidFill>
            <a:srgbClr val="B2B2B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554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11" algn="l" defTabSz="8554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421" algn="l" defTabSz="8554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132" algn="l" defTabSz="8554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842" algn="l" defTabSz="8554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553" algn="l" defTabSz="8554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264" algn="l" defTabSz="8554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974" algn="l" defTabSz="8554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685" algn="l" defTabSz="8554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657" y="1577735"/>
            <a:ext cx="3149396" cy="258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073" y="2117047"/>
            <a:ext cx="1053600" cy="136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lus 4"/>
          <p:cNvSpPr/>
          <p:nvPr/>
        </p:nvSpPr>
        <p:spPr>
          <a:xfrm>
            <a:off x="4695286" y="2025559"/>
            <a:ext cx="806366" cy="712851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7423" y="603966"/>
            <a:ext cx="823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Планшеты </a:t>
            </a:r>
            <a:r>
              <a:rPr lang="en-US" sz="1800" dirty="0" smtClean="0"/>
              <a:t>Samsung </a:t>
            </a:r>
            <a:r>
              <a:rPr lang="ru-RU" sz="1800" dirty="0" smtClean="0"/>
              <a:t>со вложенными </a:t>
            </a:r>
            <a:r>
              <a:rPr lang="en-US" sz="1800" dirty="0" smtClean="0"/>
              <a:t>SIM-</a:t>
            </a:r>
            <a:r>
              <a:rPr lang="ru-RU" sz="1800" dirty="0" smtClean="0"/>
              <a:t>картами от МегаФон</a:t>
            </a:r>
          </a:p>
          <a:p>
            <a:r>
              <a:rPr lang="ru-RU" sz="1800" dirty="0" smtClean="0"/>
              <a:t>(</a:t>
            </a:r>
            <a:r>
              <a:rPr lang="en-US" sz="1800" dirty="0" smtClean="0"/>
              <a:t>BOM-</a:t>
            </a:r>
            <a:r>
              <a:rPr lang="ru-RU" sz="1800" dirty="0" smtClean="0"/>
              <a:t>код планшетов с окончание </a:t>
            </a:r>
            <a:r>
              <a:rPr lang="en-US" sz="1800" dirty="0" smtClean="0"/>
              <a:t>MGF</a:t>
            </a:r>
            <a:r>
              <a:rPr lang="ru-RU" sz="1800" dirty="0" smtClean="0"/>
              <a:t>,  например, </a:t>
            </a:r>
            <a:r>
              <a:rPr lang="en-US" sz="1800" dirty="0" smtClean="0"/>
              <a:t>GT-N5100ZWAMGF)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30777" y="4280263"/>
            <a:ext cx="8730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Комплект  :</a:t>
            </a:r>
          </a:p>
          <a:p>
            <a:pPr>
              <a:buFontTx/>
              <a:buChar char="-"/>
            </a:pPr>
            <a:r>
              <a:rPr lang="ru-RU" sz="1800" b="0" dirty="0" smtClean="0"/>
              <a:t>Планшет </a:t>
            </a:r>
            <a:r>
              <a:rPr lang="en-US" sz="1800" b="0" dirty="0" smtClean="0"/>
              <a:t>Samsung</a:t>
            </a:r>
            <a:r>
              <a:rPr lang="ru-RU" sz="1800" b="0" dirty="0" smtClean="0"/>
              <a:t>, без кастомизации и может работать в сетях любых операторов</a:t>
            </a:r>
          </a:p>
          <a:p>
            <a:pPr>
              <a:buFontTx/>
              <a:buChar char="-"/>
            </a:pPr>
            <a:r>
              <a:rPr lang="en-US" sz="1800" b="0" dirty="0" smtClean="0"/>
              <a:t>SIM-</a:t>
            </a:r>
            <a:r>
              <a:rPr lang="ru-RU" sz="1800" b="0" dirty="0" smtClean="0"/>
              <a:t>карта от МегаФон</a:t>
            </a:r>
            <a:r>
              <a:rPr lang="en-US" sz="1800" b="0" dirty="0" smtClean="0"/>
              <a:t>, </a:t>
            </a:r>
            <a:r>
              <a:rPr lang="ru-RU" sz="1800" b="0" dirty="0" smtClean="0"/>
              <a:t>(нет ограничения по привязке к конкретному региону)</a:t>
            </a:r>
          </a:p>
          <a:p>
            <a:pPr>
              <a:buFontTx/>
              <a:buChar char="-"/>
            </a:pPr>
            <a:r>
              <a:rPr lang="ru-RU" sz="1800" b="0" dirty="0" smtClean="0"/>
              <a:t>Листовка с описанием подарка и процедуры подключения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r>
              <a:rPr lang="ru-RU" sz="1800" dirty="0" smtClean="0"/>
              <a:t>На коробке наклеен стикер с указанием, что при покупке данного планшета можно получить значимый бонус от МегаФона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6066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24806"/>
            <a:ext cx="6637337" cy="2923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2400" dirty="0" smtClean="0"/>
              <a:t>Лучший Интернет для твоего планшета!</a:t>
            </a:r>
            <a:endParaRPr lang="en-US" sz="24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216161" y="2743500"/>
            <a:ext cx="8503544" cy="819994"/>
            <a:chOff x="216161" y="2743500"/>
            <a:chExt cx="8503544" cy="819994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16161" y="2743500"/>
              <a:ext cx="8503544" cy="819994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5475" y="2823035"/>
              <a:ext cx="7430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+mn-lt"/>
                </a:rPr>
                <a:t>Самая широкая зона покрытия скоростного Интернета (3</a:t>
              </a:r>
              <a:r>
                <a:rPr lang="en-US" sz="2000" dirty="0" smtClean="0">
                  <a:latin typeface="+mn-lt"/>
                </a:rPr>
                <a:t>G) </a:t>
              </a:r>
              <a:r>
                <a:rPr lang="ru-RU" sz="2000" dirty="0" smtClean="0">
                  <a:latin typeface="+mn-lt"/>
                </a:rPr>
                <a:t>и высокоскоростного Интернета (4</a:t>
              </a:r>
              <a:r>
                <a:rPr lang="en-US" sz="2000" dirty="0" smtClean="0">
                  <a:latin typeface="+mn-lt"/>
                </a:rPr>
                <a:t>G</a:t>
              </a:r>
              <a:r>
                <a:rPr lang="ru-RU" sz="2000" dirty="0" smtClean="0">
                  <a:latin typeface="+mn-lt"/>
                </a:rPr>
                <a:t>)!</a:t>
              </a:r>
              <a:endParaRPr lang="ru-RU" sz="2000" dirty="0">
                <a:latin typeface="+mn-lt"/>
              </a:endParaRPr>
            </a:p>
          </p:txBody>
        </p:sp>
        <p:pic>
          <p:nvPicPr>
            <p:cNvPr id="11" name="Picture 25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1" t="17826" r="84108" b="77361"/>
            <a:stretch/>
          </p:blipFill>
          <p:spPr bwMode="auto">
            <a:xfrm>
              <a:off x="397963" y="2957748"/>
              <a:ext cx="365760" cy="39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176972" y="727043"/>
            <a:ext cx="8503544" cy="1193196"/>
            <a:chOff x="176972" y="766232"/>
            <a:chExt cx="8503544" cy="837697"/>
          </a:xfrm>
        </p:grpSpPr>
        <p:sp>
          <p:nvSpPr>
            <p:cNvPr id="15" name="TextBox 14"/>
            <p:cNvSpPr txBox="1"/>
            <p:nvPr/>
          </p:nvSpPr>
          <p:spPr>
            <a:xfrm>
              <a:off x="929979" y="896043"/>
              <a:ext cx="7430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+mn-lt"/>
                </a:rPr>
                <a:t>Планшет готов для использования сети Интернет, подключение происходит при первом выходе в есть</a:t>
              </a:r>
              <a:endParaRPr lang="ru-RU" sz="2000" dirty="0">
                <a:latin typeface="+mn-lt"/>
              </a:endParaRPr>
            </a:p>
          </p:txBody>
        </p:sp>
        <p:pic>
          <p:nvPicPr>
            <p:cNvPr id="89338" name="Picture 25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1" t="17826" r="84108" b="77361"/>
            <a:stretch/>
          </p:blipFill>
          <p:spPr bwMode="auto">
            <a:xfrm>
              <a:off x="463278" y="1016424"/>
              <a:ext cx="359682" cy="266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Скругленный прямоугольник 16"/>
            <p:cNvSpPr/>
            <p:nvPr/>
          </p:nvSpPr>
          <p:spPr bwMode="auto">
            <a:xfrm>
              <a:off x="176972" y="766232"/>
              <a:ext cx="8503544" cy="819994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9244" y="4263409"/>
            <a:ext cx="8503544" cy="1401256"/>
            <a:chOff x="205370" y="3531889"/>
            <a:chExt cx="8503544" cy="1401256"/>
          </a:xfrm>
        </p:grpSpPr>
        <p:sp>
          <p:nvSpPr>
            <p:cNvPr id="12" name="TextBox 11"/>
            <p:cNvSpPr txBox="1"/>
            <p:nvPr/>
          </p:nvSpPr>
          <p:spPr>
            <a:xfrm>
              <a:off x="1128778" y="3721194"/>
              <a:ext cx="7430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+mn-lt"/>
                </a:rPr>
                <a:t>Оптимальный тариф для планшетов!</a:t>
              </a:r>
            </a:p>
            <a:p>
              <a:pPr marL="342900" lvl="0" indent="-342900">
                <a:buFont typeface="Wingdings" pitchFamily="2" charset="2"/>
                <a:buChar char="Ø"/>
              </a:pPr>
              <a:r>
                <a:rPr lang="en-US" sz="2000" dirty="0" smtClean="0">
                  <a:latin typeface="+mn-lt"/>
                </a:rPr>
                <a:t>trial-</a:t>
              </a:r>
              <a:r>
                <a:rPr lang="ru-RU" sz="2000" dirty="0" smtClean="0">
                  <a:latin typeface="+mn-lt"/>
                </a:rPr>
                <a:t>период</a:t>
              </a:r>
            </a:p>
            <a:p>
              <a:pPr marL="342900" lvl="0" indent="-342900">
                <a:buFont typeface="Wingdings" pitchFamily="2" charset="2"/>
                <a:buChar char="Ø"/>
              </a:pPr>
              <a:r>
                <a:rPr lang="ru-RU" sz="2000" dirty="0" smtClean="0">
                  <a:solidFill>
                    <a:srgbClr val="FF0000"/>
                  </a:solidFill>
                  <a:latin typeface="+mn-lt"/>
                </a:rPr>
                <a:t>Существенная</a:t>
              </a:r>
              <a:r>
                <a:rPr lang="ru-RU" sz="2000" dirty="0" smtClean="0">
                  <a:latin typeface="+mn-lt"/>
                </a:rPr>
                <a:t> скидка на на Интернет-опции</a:t>
              </a:r>
              <a:endParaRPr lang="ru-RU" sz="2000" dirty="0">
                <a:latin typeface="+mn-lt"/>
              </a:endParaRPr>
            </a:p>
          </p:txBody>
        </p:sp>
        <p:pic>
          <p:nvPicPr>
            <p:cNvPr id="16" name="Picture 25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1" t="17826" r="84108" b="77361"/>
            <a:stretch/>
          </p:blipFill>
          <p:spPr bwMode="auto">
            <a:xfrm>
              <a:off x="544512" y="4075050"/>
              <a:ext cx="365760" cy="39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Скругленный прямоугольник 17"/>
            <p:cNvSpPr/>
            <p:nvPr/>
          </p:nvSpPr>
          <p:spPr bwMode="auto">
            <a:xfrm>
              <a:off x="205370" y="3531889"/>
              <a:ext cx="8503544" cy="1401256"/>
            </a:xfrm>
            <a:prstGeom prst="roundRect">
              <a:avLst/>
            </a:prstGeom>
            <a:noFill/>
            <a:ln w="38100">
              <a:solidFill>
                <a:srgbClr val="009900"/>
              </a:solidFill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89368" name="Picture 28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5" t="35217" r="8305"/>
            <a:stretch/>
          </p:blipFill>
          <p:spPr bwMode="auto">
            <a:xfrm>
              <a:off x="7124512" y="3824256"/>
              <a:ext cx="1484918" cy="576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46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1071154"/>
            <a:ext cx="87405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Сим-карта находится внутри комплекта, активация производится покупателем </a:t>
            </a:r>
            <a:r>
              <a:rPr lang="ru-RU" sz="16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самостоятельно, при первом выходе в Интернет, </a:t>
            </a: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и не требует содействия продавца.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Процедура акцивации сим-карты</a:t>
            </a: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Войдите в установленный на планшете браузер. У вас откроется интернет-страница, на которой необходимо: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- ознакомиться с условиями обслуживания и принять их;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- заполнить паспортные данные;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- указать контактный телефон.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 указанный контактный телефон будет отправлен уникальный код.</a:t>
            </a:r>
            <a:r>
              <a:rPr lang="en-US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Ввести полученный код в открывшемся окне!</a:t>
            </a:r>
            <a:endParaRPr lang="en-US" sz="1600" b="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Через 2 недели со дня первого использования доступа в Интернет Вам будет доступна специальная Интернет-опция</a:t>
            </a:r>
            <a:r>
              <a:rPr lang="en-US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«Интернет Samsung»</a:t>
            </a:r>
            <a:r>
              <a:rPr lang="en-US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b="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(с очень значительной скидкой на обслуживание). </a:t>
            </a:r>
            <a:endParaRPr lang="en-US" sz="1600" b="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726832"/>
            <a:ext cx="8579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Обращаем внимание, что Вам необходимо посетить салон МегаФон и подтвердить введенные при активации паспортные данные.Необходимо будет предъявить паспорт и заключить договор на оказание услуг связи (подписать  инфо-карту). Также Вампотребуется пополнить счет для продолжения обслуживания после окончания действия опции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2 недели Интернет в подарок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1586753"/>
            <a:ext cx="896143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Абонентский номер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качестве номера необходимо использовать уникальный идентификатор клиента, указанный Интернет-кабинете и отправленный в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SMS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на контактный номер при активации.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Если при оплате система запрашивает филиал, укажите Столичный филиал (МегаФон-Москва)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Куда обращаться по вопросам обслуживания?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Интернет-кабинет (открывается при выходе в Интернет через браузер);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8-800-550-50-35 (бесплатный звонок по России с любого номера);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Дополнительные условия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-карта работает только в планшете, в котором она была установлена при продаже. При установке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-карты в другое устройство услуги связи не доступны. При этом в случае, если абонент не пользуется услугами, отсчет не прерывается.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-карте доступна только услуга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 доступу в Интернет.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Если в планшет вставить другую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-карту, специальные Интернет-опции будут не доступны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-карте доступны только специальные опции (Интернет-опции, указанные на сайте филиала МегаФон, на данной SIM-карте не доступны).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При отключении опции ранее истечения оплаченного периода, плата за неиспользованный оплаченный период не возвращается, баланс не пересчитывается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27" y="745026"/>
            <a:ext cx="8134228" cy="61351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поддержку данной активности будут проводиться активные </a:t>
            </a:r>
            <a:r>
              <a:rPr lang="en-US" dirty="0" smtClean="0">
                <a:solidFill>
                  <a:schemeClr val="tx1"/>
                </a:solidFill>
              </a:rPr>
              <a:t>PR- </a:t>
            </a:r>
            <a:r>
              <a:rPr lang="ru-RU" dirty="0" smtClean="0">
                <a:solidFill>
                  <a:schemeClr val="tx1"/>
                </a:solidFill>
              </a:rPr>
              <a:t>и маркетинговые акции. Для покупателя будет, действительно, интересно купить такой планшет.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4" y="1453205"/>
            <a:ext cx="3905793" cy="322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94185" y="2060019"/>
            <a:ext cx="4084055" cy="32957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20783" marR="0" lvl="0" indent="-3207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Крупнейшая в истории 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Samsung </a:t>
            </a:r>
            <a:r>
              <a:rPr lang="ru-RU" sz="1500" kern="0" dirty="0" smtClean="0">
                <a:latin typeface="+mn-lt"/>
                <a:ea typeface="+mn-ea"/>
                <a:cs typeface="+mn-cs"/>
              </a:rPr>
              <a:t>рекламная кампания на ТВ</a:t>
            </a:r>
          </a:p>
          <a:p>
            <a:pPr marL="320783" marR="0" lvl="0" indent="-3207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783" marR="0" lvl="0" indent="-3207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lang="ru-RU" sz="1500" kern="0" dirty="0" smtClean="0">
                <a:latin typeface="+mn-lt"/>
                <a:ea typeface="+mn-ea"/>
                <a:cs typeface="+mn-cs"/>
              </a:rPr>
              <a:t>Крупнейшая в истории </a:t>
            </a:r>
            <a:r>
              <a:rPr lang="en-US" sz="1500" kern="0" dirty="0" smtClean="0">
                <a:latin typeface="+mn-lt"/>
                <a:ea typeface="+mn-ea"/>
                <a:cs typeface="+mn-cs"/>
              </a:rPr>
              <a:t>Samsung </a:t>
            </a:r>
            <a:r>
              <a:rPr lang="ru-RU" sz="1500" kern="0" dirty="0" smtClean="0">
                <a:latin typeface="+mn-lt"/>
                <a:ea typeface="+mn-ea"/>
                <a:cs typeface="+mn-cs"/>
              </a:rPr>
              <a:t>р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екламная</a:t>
            </a:r>
            <a:r>
              <a:rPr kumimoji="0" lang="ru-RU" sz="15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кампания в наружке</a:t>
            </a:r>
          </a:p>
          <a:p>
            <a:pPr marL="320783" marR="0" lvl="0" indent="-3207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endParaRPr lang="ru-RU" sz="1500" kern="0" baseline="0" dirty="0" smtClean="0">
              <a:latin typeface="+mn-lt"/>
              <a:ea typeface="+mn-ea"/>
              <a:cs typeface="+mn-cs"/>
            </a:endParaRPr>
          </a:p>
          <a:p>
            <a:pPr marL="320783" marR="0" lvl="0" indent="-3207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Огромная представленность  в   диджитал-каналах </a:t>
            </a:r>
          </a:p>
          <a:p>
            <a:pPr marL="320783" marR="0" lvl="0" indent="-3207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endParaRPr lang="ru-RU" sz="1500" kern="0" baseline="0" dirty="0" smtClean="0">
              <a:latin typeface="+mn-lt"/>
              <a:ea typeface="+mn-ea"/>
              <a:cs typeface="+mn-cs"/>
            </a:endParaRPr>
          </a:p>
          <a:p>
            <a:pPr marL="320783" marR="0" lvl="0" indent="-3207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lang="ru-RU" sz="1500" kern="0" baseline="0" dirty="0" smtClean="0">
                <a:latin typeface="+mn-lt"/>
                <a:ea typeface="+mn-ea"/>
                <a:cs typeface="+mn-cs"/>
              </a:rPr>
              <a:t>Очень заметные </a:t>
            </a:r>
            <a:r>
              <a:rPr lang="en-US" sz="1500" kern="0" baseline="0" dirty="0" smtClean="0">
                <a:latin typeface="+mn-lt"/>
                <a:ea typeface="+mn-ea"/>
                <a:cs typeface="+mn-cs"/>
              </a:rPr>
              <a:t>BTL-</a:t>
            </a:r>
            <a:r>
              <a:rPr lang="ru-RU" sz="1500" kern="0" baseline="0" dirty="0" smtClean="0">
                <a:latin typeface="+mn-lt"/>
                <a:ea typeface="+mn-ea"/>
                <a:cs typeface="+mn-cs"/>
              </a:rPr>
              <a:t>активности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5261125"/>
            <a:ext cx="7563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Цель – максимальная информированность покупателей планшетов, что на рынке существует предложение с супер-привлекательными условиями и нужно покупать именно планшеты </a:t>
            </a:r>
            <a:r>
              <a:rPr lang="en-US" sz="1600" dirty="0" smtClean="0"/>
              <a:t>Samsung </a:t>
            </a:r>
            <a:r>
              <a:rPr lang="ru-RU" sz="1600" dirty="0" smtClean="0"/>
              <a:t>с сим-картами МегаФон внутри</a:t>
            </a:r>
            <a:endParaRPr lang="ru-RU" sz="1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39&quot;&gt;&lt;version val=&quot;2108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1.00000000000000000000E+000&quot;&gt;&lt;m_ppcolschidx val=&quot;0&quot;/&gt;&lt;m_rgb r=&quot;3&quot; g=&quot;a0&quot; b=&quot;2b&quot;/&gt;&lt;/elem&gt;&lt;elem m_fUsage=&quot;9.00000000000000020000E-001&quot;&gt;&lt;m_ppcolschidx val=&quot;0&quot;/&gt;&lt;m_rgb r=&quot;20&quot; g=&quot;68&quot; b=&quot;22&quot;/&gt;&lt;/elem&gt;&lt;elem m_fUsage=&quot;8.10000000000000050000E-001&quot;&gt;&lt;m_ppcolschidx val=&quot;0&quot;/&gt;&lt;m_rgb r=&quot;34&quot; g=&quot;a9&quot; b=&quot;37&quot;/&gt;&lt;/elem&gt;&lt;/m_vecMRU&gt;&lt;/m_mruColor&gt;&lt;m_mapectfillschemeMRU&gt;&lt;key val=&quot;0&quot;/&gt;&lt;elem&gt;&lt;m_nPartnerID val=&quot;536&quot;/&gt;&lt;m_nIndex val=&quot;2&quot;/&gt;&lt;/elem&gt;&lt;key val=&quot;1&quot;/&gt;&lt;elem&gt;&lt;m_nPartnerID val=&quot;536&quot;/&gt;&lt;m_nIndex val=&quot;0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NP_IDX" val="6"/>
  <p:tag name="THINKCELLUNDODONOTDELETE" val="60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yJBq4I7UytdhDcURf7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f1GyKhjUaGsBAmGeK.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FFFFFF"/>
      </a:accent3>
      <a:accent4>
        <a:srgbClr val="000000"/>
      </a:accent4>
      <a:accent5>
        <a:srgbClr val="EEEEEE"/>
      </a:accent5>
      <a:accent6>
        <a:srgbClr val="AAC9B0"/>
      </a:accent6>
      <a:hlink>
        <a:srgbClr val="5BAD82"/>
      </a:hlink>
      <a:folHlink>
        <a:srgbClr val="8EC6A1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Firm Format - Russian</Template>
  <TotalTime>70287</TotalTime>
  <Words>518</Words>
  <Application>Microsoft Office PowerPoint</Application>
  <PresentationFormat>Произвольный</PresentationFormat>
  <Paragraphs>46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blank</vt:lpstr>
      <vt:lpstr>think-cell Slide</vt:lpstr>
      <vt:lpstr>Презентация PowerPoint</vt:lpstr>
      <vt:lpstr>Лучший Интернет для твоего планшета!</vt:lpstr>
      <vt:lpstr>Презентация PowerPoint</vt:lpstr>
      <vt:lpstr>Презентация PowerPoint</vt:lpstr>
      <vt:lpstr>Презентация PowerPoint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документа</dc:title>
  <dc:creator>Corporate</dc:creator>
  <cp:lastModifiedBy>Григорьев Олег</cp:lastModifiedBy>
  <cp:revision>2967</cp:revision>
  <cp:lastPrinted>2012-05-24T14:14:24Z</cp:lastPrinted>
  <dcterms:created xsi:type="dcterms:W3CDTF">2010-05-21T06:04:57Z</dcterms:created>
  <dcterms:modified xsi:type="dcterms:W3CDTF">2013-07-11T06:17:50Z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true</vt:bool>
  </property>
  <property fmtid="{D5CDD505-2E9C-101B-9397-08002B2CF9AE}" pid="6" name="Title">
    <vt:lpwstr>Название документа</vt:lpwstr>
  </property>
  <property fmtid="{D5CDD505-2E9C-101B-9397-08002B2CF9AE}" pid="7" name="Event">
    <vt:lpwstr/>
  </property>
  <property fmtid="{D5CDD505-2E9C-101B-9397-08002B2CF9AE}" pid="8" name="Delivery Date">
    <vt:lpwstr/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