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290" r:id="rId3"/>
    <p:sldId id="289" r:id="rId4"/>
    <p:sldId id="291" r:id="rId5"/>
    <p:sldId id="293" r:id="rId6"/>
    <p:sldId id="297" r:id="rId7"/>
    <p:sldId id="299" r:id="rId8"/>
    <p:sldId id="292" r:id="rId9"/>
    <p:sldId id="295" r:id="rId10"/>
    <p:sldId id="298" r:id="rId11"/>
    <p:sldId id="277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63">
          <p15:clr>
            <a:srgbClr val="A4A3A4"/>
          </p15:clr>
        </p15:guide>
        <p15:guide id="2" orient="horz" pos="4212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pos="3943">
          <p15:clr>
            <a:srgbClr val="A4A3A4"/>
          </p15:clr>
        </p15:guide>
        <p15:guide id="5" pos="2279">
          <p15:clr>
            <a:srgbClr val="A4A3A4"/>
          </p15:clr>
        </p15:guide>
        <p15:guide id="6" pos="54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1B1B1B"/>
    <a:srgbClr val="414042"/>
    <a:srgbClr val="262626"/>
    <a:srgbClr val="939598"/>
    <a:srgbClr val="EC2225"/>
    <a:srgbClr val="64BEDC"/>
    <a:srgbClr val="FFC425"/>
    <a:srgbClr val="71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737" autoAdjust="0"/>
  </p:normalViewPr>
  <p:slideViewPr>
    <p:cSldViewPr snapToGrid="0" snapToObjects="1">
      <p:cViewPr>
        <p:scale>
          <a:sx n="75" d="100"/>
          <a:sy n="75" d="100"/>
        </p:scale>
        <p:origin x="-1380" y="-372"/>
      </p:cViewPr>
      <p:guideLst>
        <p:guide orient="horz" pos="463"/>
        <p:guide orient="horz" pos="4212"/>
        <p:guide orient="horz" pos="3887"/>
        <p:guide pos="3943"/>
        <p:guide pos="2279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0EDC-3B04-4D43-AC98-A606493C474D}" type="datetimeFigureOut">
              <a:rPr lang="en-US" sz="1000" smtClean="0">
                <a:latin typeface="Arial" pitchFamily="34" charset="0"/>
                <a:cs typeface="Arial" pitchFamily="34" charset="0"/>
              </a:rPr>
              <a:pPr/>
              <a:t>2/28/2014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sz="800" cap="all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2011 LENOVO CONFIDENTIAL. All rights reserved</a:t>
            </a:r>
            <a:r>
              <a:rPr lang="en-US" sz="800" cap="all" dirty="0" smtClean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800" cap="all" dirty="0">
              <a:solidFill>
                <a:srgbClr val="9395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3538-DD9D-4F25-8311-592750C50641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F23CF275-28B3-497F-9AED-85D5F023BA5C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" cap="all" dirty="0" smtClean="0">
                <a:solidFill>
                  <a:srgbClr val="939598"/>
                </a:solidFill>
              </a:rPr>
              <a:t>2011 LENOVO CONFIDENTIAL.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4AED87EB-65D7-4500-873C-410831173A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7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3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1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6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 userDrawn="1"/>
        </p:nvSpPr>
        <p:spPr>
          <a:xfrm>
            <a:off x="0" y="0"/>
            <a:ext cx="12188823" cy="6857107"/>
          </a:xfrm>
          <a:prstGeom prst="rect">
            <a:avLst/>
          </a:prstGeom>
          <a:solidFill>
            <a:srgbClr val="7F7F7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title-back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893"/>
            <a:ext cx="12188824" cy="6856213"/>
          </a:xfrm>
          <a:prstGeom prst="rect">
            <a:avLst/>
          </a:prstGeom>
        </p:spPr>
      </p:pic>
      <p:sp>
        <p:nvSpPr>
          <p:cNvPr id="51" name="Freeform 50"/>
          <p:cNvSpPr/>
          <p:nvPr userDrawn="1"/>
        </p:nvSpPr>
        <p:spPr>
          <a:xfrm rot="-1260000">
            <a:off x="-937469" y="1197704"/>
            <a:ext cx="13624074" cy="2723194"/>
          </a:xfrm>
          <a:custGeom>
            <a:avLst/>
            <a:gdLst>
              <a:gd name="connsiteX0" fmla="*/ 0 w 12200027"/>
              <a:gd name="connsiteY0" fmla="*/ 0 h 2717800"/>
              <a:gd name="connsiteX1" fmla="*/ 12200027 w 12200027"/>
              <a:gd name="connsiteY1" fmla="*/ 0 h 2717800"/>
              <a:gd name="connsiteX2" fmla="*/ 12200027 w 12200027"/>
              <a:gd name="connsiteY2" fmla="*/ 2717800 h 2717800"/>
              <a:gd name="connsiteX3" fmla="*/ 0 w 12200027"/>
              <a:gd name="connsiteY3" fmla="*/ 2717800 h 2717800"/>
              <a:gd name="connsiteX4" fmla="*/ 0 w 12200027"/>
              <a:gd name="connsiteY4" fmla="*/ 0 h 2717800"/>
              <a:gd name="connsiteX0" fmla="*/ 167130 w 12200027"/>
              <a:gd name="connsiteY0" fmla="*/ 23345 h 2717800"/>
              <a:gd name="connsiteX1" fmla="*/ 12200027 w 12200027"/>
              <a:gd name="connsiteY1" fmla="*/ 0 h 2717800"/>
              <a:gd name="connsiteX2" fmla="*/ 12200027 w 12200027"/>
              <a:gd name="connsiteY2" fmla="*/ 2717800 h 2717800"/>
              <a:gd name="connsiteX3" fmla="*/ 0 w 12200027"/>
              <a:gd name="connsiteY3" fmla="*/ 2717800 h 2717800"/>
              <a:gd name="connsiteX4" fmla="*/ 167130 w 12200027"/>
              <a:gd name="connsiteY4" fmla="*/ 23345 h 2717800"/>
              <a:gd name="connsiteX0" fmla="*/ 1025170 w 13058067"/>
              <a:gd name="connsiteY0" fmla="*/ 23345 h 2717800"/>
              <a:gd name="connsiteX1" fmla="*/ 13058067 w 13058067"/>
              <a:gd name="connsiteY1" fmla="*/ 0 h 2717800"/>
              <a:gd name="connsiteX2" fmla="*/ 13058067 w 13058067"/>
              <a:gd name="connsiteY2" fmla="*/ 2717800 h 2717800"/>
              <a:gd name="connsiteX3" fmla="*/ 0 w 13058067"/>
              <a:gd name="connsiteY3" fmla="*/ 2694004 h 2717800"/>
              <a:gd name="connsiteX4" fmla="*/ 1025170 w 13058067"/>
              <a:gd name="connsiteY4" fmla="*/ 23345 h 2717800"/>
              <a:gd name="connsiteX0" fmla="*/ 1025170 w 13058067"/>
              <a:gd name="connsiteY0" fmla="*/ 0 h 2694455"/>
              <a:gd name="connsiteX1" fmla="*/ 12001451 w 13058067"/>
              <a:gd name="connsiteY1" fmla="*/ 992749 h 2694455"/>
              <a:gd name="connsiteX2" fmla="*/ 13058067 w 13058067"/>
              <a:gd name="connsiteY2" fmla="*/ 2694455 h 2694455"/>
              <a:gd name="connsiteX3" fmla="*/ 0 w 13058067"/>
              <a:gd name="connsiteY3" fmla="*/ 2670659 h 2694455"/>
              <a:gd name="connsiteX4" fmla="*/ 1025170 w 13058067"/>
              <a:gd name="connsiteY4" fmla="*/ 0 h 2694455"/>
              <a:gd name="connsiteX0" fmla="*/ 1025170 w 13058067"/>
              <a:gd name="connsiteY0" fmla="*/ 44589 h 2739044"/>
              <a:gd name="connsiteX1" fmla="*/ 10185052 w 13058067"/>
              <a:gd name="connsiteY1" fmla="*/ 0 h 2739044"/>
              <a:gd name="connsiteX2" fmla="*/ 13058067 w 13058067"/>
              <a:gd name="connsiteY2" fmla="*/ 2739044 h 2739044"/>
              <a:gd name="connsiteX3" fmla="*/ 0 w 13058067"/>
              <a:gd name="connsiteY3" fmla="*/ 2715248 h 2739044"/>
              <a:gd name="connsiteX4" fmla="*/ 1025170 w 13058067"/>
              <a:gd name="connsiteY4" fmla="*/ 44589 h 2739044"/>
              <a:gd name="connsiteX0" fmla="*/ 1025170 w 13058067"/>
              <a:gd name="connsiteY0" fmla="*/ 44589 h 2739044"/>
              <a:gd name="connsiteX1" fmla="*/ 10185052 w 13058067"/>
              <a:gd name="connsiteY1" fmla="*/ 0 h 2739044"/>
              <a:gd name="connsiteX2" fmla="*/ 11594561 w 13058067"/>
              <a:gd name="connsiteY2" fmla="*/ 1357272 h 2739044"/>
              <a:gd name="connsiteX3" fmla="*/ 13058067 w 13058067"/>
              <a:gd name="connsiteY3" fmla="*/ 2739044 h 2739044"/>
              <a:gd name="connsiteX4" fmla="*/ 0 w 13058067"/>
              <a:gd name="connsiteY4" fmla="*/ 2715248 h 2739044"/>
              <a:gd name="connsiteX5" fmla="*/ 1025170 w 13058067"/>
              <a:gd name="connsiteY5" fmla="*/ 44589 h 2739044"/>
              <a:gd name="connsiteX0" fmla="*/ 1025170 w 13595398"/>
              <a:gd name="connsiteY0" fmla="*/ 44589 h 2739044"/>
              <a:gd name="connsiteX1" fmla="*/ 10185052 w 13595398"/>
              <a:gd name="connsiteY1" fmla="*/ 0 h 2739044"/>
              <a:gd name="connsiteX2" fmla="*/ 13595398 w 13595398"/>
              <a:gd name="connsiteY2" fmla="*/ 1310066 h 2739044"/>
              <a:gd name="connsiteX3" fmla="*/ 13058067 w 13595398"/>
              <a:gd name="connsiteY3" fmla="*/ 2739044 h 2739044"/>
              <a:gd name="connsiteX4" fmla="*/ 0 w 13595398"/>
              <a:gd name="connsiteY4" fmla="*/ 2715248 h 2739044"/>
              <a:gd name="connsiteX5" fmla="*/ 1025170 w 13595398"/>
              <a:gd name="connsiteY5" fmla="*/ 44589 h 2739044"/>
              <a:gd name="connsiteX0" fmla="*/ 1025170 w 13595398"/>
              <a:gd name="connsiteY0" fmla="*/ 44589 h 2715248"/>
              <a:gd name="connsiteX1" fmla="*/ 10185052 w 13595398"/>
              <a:gd name="connsiteY1" fmla="*/ 0 h 2715248"/>
              <a:gd name="connsiteX2" fmla="*/ 13595398 w 13595398"/>
              <a:gd name="connsiteY2" fmla="*/ 1310066 h 2715248"/>
              <a:gd name="connsiteX3" fmla="*/ 13112020 w 13595398"/>
              <a:gd name="connsiteY3" fmla="*/ 2569307 h 2715248"/>
              <a:gd name="connsiteX4" fmla="*/ 0 w 13595398"/>
              <a:gd name="connsiteY4" fmla="*/ 2715248 h 2715248"/>
              <a:gd name="connsiteX5" fmla="*/ 1025170 w 13595398"/>
              <a:gd name="connsiteY5" fmla="*/ 44589 h 2715248"/>
              <a:gd name="connsiteX0" fmla="*/ 1025170 w 13595398"/>
              <a:gd name="connsiteY0" fmla="*/ 44589 h 2747154"/>
              <a:gd name="connsiteX1" fmla="*/ 10185052 w 13595398"/>
              <a:gd name="connsiteY1" fmla="*/ 0 h 2747154"/>
              <a:gd name="connsiteX2" fmla="*/ 13595398 w 13595398"/>
              <a:gd name="connsiteY2" fmla="*/ 1310066 h 2747154"/>
              <a:gd name="connsiteX3" fmla="*/ 13043751 w 13595398"/>
              <a:gd name="connsiteY3" fmla="*/ 2747154 h 2747154"/>
              <a:gd name="connsiteX4" fmla="*/ 0 w 13595398"/>
              <a:gd name="connsiteY4" fmla="*/ 2715248 h 2747154"/>
              <a:gd name="connsiteX5" fmla="*/ 1025170 w 13595398"/>
              <a:gd name="connsiteY5" fmla="*/ 44589 h 2747154"/>
              <a:gd name="connsiteX0" fmla="*/ 1025170 w 13595398"/>
              <a:gd name="connsiteY0" fmla="*/ 44589 h 2715248"/>
              <a:gd name="connsiteX1" fmla="*/ 10185052 w 13595398"/>
              <a:gd name="connsiteY1" fmla="*/ 0 h 2715248"/>
              <a:gd name="connsiteX2" fmla="*/ 13595398 w 13595398"/>
              <a:gd name="connsiteY2" fmla="*/ 1310066 h 2715248"/>
              <a:gd name="connsiteX3" fmla="*/ 13098366 w 13595398"/>
              <a:gd name="connsiteY3" fmla="*/ 2604877 h 2715248"/>
              <a:gd name="connsiteX4" fmla="*/ 0 w 13595398"/>
              <a:gd name="connsiteY4" fmla="*/ 2715248 h 2715248"/>
              <a:gd name="connsiteX5" fmla="*/ 1025170 w 13595398"/>
              <a:gd name="connsiteY5" fmla="*/ 44589 h 2715248"/>
              <a:gd name="connsiteX0" fmla="*/ 1025170 w 13595398"/>
              <a:gd name="connsiteY0" fmla="*/ 44589 h 2723442"/>
              <a:gd name="connsiteX1" fmla="*/ 10185052 w 13595398"/>
              <a:gd name="connsiteY1" fmla="*/ 0 h 2723442"/>
              <a:gd name="connsiteX2" fmla="*/ 13595398 w 13595398"/>
              <a:gd name="connsiteY2" fmla="*/ 1310066 h 2723442"/>
              <a:gd name="connsiteX3" fmla="*/ 13052853 w 13595398"/>
              <a:gd name="connsiteY3" fmla="*/ 2723442 h 2723442"/>
              <a:gd name="connsiteX4" fmla="*/ 0 w 13595398"/>
              <a:gd name="connsiteY4" fmla="*/ 2715248 h 2723442"/>
              <a:gd name="connsiteX5" fmla="*/ 1025170 w 13595398"/>
              <a:gd name="connsiteY5" fmla="*/ 44589 h 2723442"/>
              <a:gd name="connsiteX0" fmla="*/ 1025170 w 13595398"/>
              <a:gd name="connsiteY0" fmla="*/ 44341 h 2723194"/>
              <a:gd name="connsiteX1" fmla="*/ 10406499 w 13595398"/>
              <a:gd name="connsiteY1" fmla="*/ 0 h 2723194"/>
              <a:gd name="connsiteX2" fmla="*/ 13595398 w 13595398"/>
              <a:gd name="connsiteY2" fmla="*/ 1309818 h 2723194"/>
              <a:gd name="connsiteX3" fmla="*/ 13052853 w 13595398"/>
              <a:gd name="connsiteY3" fmla="*/ 2723194 h 2723194"/>
              <a:gd name="connsiteX4" fmla="*/ 0 w 13595398"/>
              <a:gd name="connsiteY4" fmla="*/ 2715000 h 2723194"/>
              <a:gd name="connsiteX5" fmla="*/ 1025170 w 13595398"/>
              <a:gd name="connsiteY5" fmla="*/ 44341 h 2723194"/>
              <a:gd name="connsiteX0" fmla="*/ 1025170 w 13624074"/>
              <a:gd name="connsiteY0" fmla="*/ 44341 h 2723194"/>
              <a:gd name="connsiteX1" fmla="*/ 10406499 w 13624074"/>
              <a:gd name="connsiteY1" fmla="*/ 0 h 2723194"/>
              <a:gd name="connsiteX2" fmla="*/ 13624074 w 13624074"/>
              <a:gd name="connsiteY2" fmla="*/ 1235111 h 2723194"/>
              <a:gd name="connsiteX3" fmla="*/ 13052853 w 13624074"/>
              <a:gd name="connsiteY3" fmla="*/ 2723194 h 2723194"/>
              <a:gd name="connsiteX4" fmla="*/ 0 w 13624074"/>
              <a:gd name="connsiteY4" fmla="*/ 2715000 h 2723194"/>
              <a:gd name="connsiteX5" fmla="*/ 1025170 w 13624074"/>
              <a:gd name="connsiteY5" fmla="*/ 44341 h 272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4074" h="2723194">
                <a:moveTo>
                  <a:pt x="1025170" y="44341"/>
                </a:moveTo>
                <a:lnTo>
                  <a:pt x="10406499" y="0"/>
                </a:lnTo>
                <a:lnTo>
                  <a:pt x="13624074" y="1235111"/>
                </a:lnTo>
                <a:lnTo>
                  <a:pt x="13052853" y="2723194"/>
                </a:lnTo>
                <a:lnTo>
                  <a:pt x="0" y="2715000"/>
                </a:lnTo>
                <a:lnTo>
                  <a:pt x="1025170" y="44341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 userDrawn="1"/>
        </p:nvSpPr>
        <p:spPr>
          <a:xfrm rot="-1260000">
            <a:off x="2658988" y="3340387"/>
            <a:ext cx="9999997" cy="770511"/>
          </a:xfrm>
          <a:custGeom>
            <a:avLst/>
            <a:gdLst>
              <a:gd name="connsiteX0" fmla="*/ 0 w 10017679"/>
              <a:gd name="connsiteY0" fmla="*/ 0 h 763723"/>
              <a:gd name="connsiteX1" fmla="*/ 10017679 w 10017679"/>
              <a:gd name="connsiteY1" fmla="*/ 0 h 763723"/>
              <a:gd name="connsiteX2" fmla="*/ 10017679 w 10017679"/>
              <a:gd name="connsiteY2" fmla="*/ 763723 h 763723"/>
              <a:gd name="connsiteX3" fmla="*/ 0 w 10017679"/>
              <a:gd name="connsiteY3" fmla="*/ 763723 h 763723"/>
              <a:gd name="connsiteX4" fmla="*/ 0 w 10017679"/>
              <a:gd name="connsiteY4" fmla="*/ 0 h 763723"/>
              <a:gd name="connsiteX0" fmla="*/ 0 w 10017679"/>
              <a:gd name="connsiteY0" fmla="*/ 0 h 763723"/>
              <a:gd name="connsiteX1" fmla="*/ 10017679 w 10017679"/>
              <a:gd name="connsiteY1" fmla="*/ 0 h 763723"/>
              <a:gd name="connsiteX2" fmla="*/ 9726277 w 10017679"/>
              <a:gd name="connsiteY2" fmla="*/ 706279 h 763723"/>
              <a:gd name="connsiteX3" fmla="*/ 0 w 10017679"/>
              <a:gd name="connsiteY3" fmla="*/ 763723 h 763723"/>
              <a:gd name="connsiteX4" fmla="*/ 0 w 10017679"/>
              <a:gd name="connsiteY4" fmla="*/ 0 h 763723"/>
              <a:gd name="connsiteX0" fmla="*/ 0 w 10017679"/>
              <a:gd name="connsiteY0" fmla="*/ 0 h 763723"/>
              <a:gd name="connsiteX1" fmla="*/ 10017679 w 10017679"/>
              <a:gd name="connsiteY1" fmla="*/ 0 h 763723"/>
              <a:gd name="connsiteX2" fmla="*/ 9708073 w 10017679"/>
              <a:gd name="connsiteY2" fmla="*/ 753704 h 763723"/>
              <a:gd name="connsiteX3" fmla="*/ 0 w 10017679"/>
              <a:gd name="connsiteY3" fmla="*/ 763723 h 763723"/>
              <a:gd name="connsiteX4" fmla="*/ 0 w 10017679"/>
              <a:gd name="connsiteY4" fmla="*/ 0 h 763723"/>
              <a:gd name="connsiteX0" fmla="*/ 0 w 9999997"/>
              <a:gd name="connsiteY0" fmla="*/ 6788 h 770511"/>
              <a:gd name="connsiteX1" fmla="*/ 9999997 w 9999997"/>
              <a:gd name="connsiteY1" fmla="*/ 0 h 770511"/>
              <a:gd name="connsiteX2" fmla="*/ 9708073 w 9999997"/>
              <a:gd name="connsiteY2" fmla="*/ 760492 h 770511"/>
              <a:gd name="connsiteX3" fmla="*/ 0 w 9999997"/>
              <a:gd name="connsiteY3" fmla="*/ 770511 h 770511"/>
              <a:gd name="connsiteX4" fmla="*/ 0 w 9999997"/>
              <a:gd name="connsiteY4" fmla="*/ 6788 h 77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9997" h="770511">
                <a:moveTo>
                  <a:pt x="0" y="6788"/>
                </a:moveTo>
                <a:lnTo>
                  <a:pt x="9999997" y="0"/>
                </a:lnTo>
                <a:lnTo>
                  <a:pt x="9708073" y="760492"/>
                </a:lnTo>
                <a:lnTo>
                  <a:pt x="0" y="770511"/>
                </a:lnTo>
                <a:lnTo>
                  <a:pt x="0" y="6788"/>
                </a:lnTo>
                <a:close/>
              </a:path>
            </a:pathLst>
          </a:custGeom>
          <a:solidFill>
            <a:srgbClr val="4140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LenovoLockup-POS-Color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-1260000">
            <a:off x="565953" y="715838"/>
            <a:ext cx="3245295" cy="1365846"/>
          </a:xfrm>
          <a:prstGeom prst="rect">
            <a:avLst/>
          </a:prstGeom>
        </p:spPr>
      </p:pic>
      <p:sp>
        <p:nvSpPr>
          <p:cNvPr id="55" name="Subtitle 2"/>
          <p:cNvSpPr>
            <a:spLocks noGrp="1"/>
          </p:cNvSpPr>
          <p:nvPr>
            <p:ph type="subTitle" idx="1"/>
          </p:nvPr>
        </p:nvSpPr>
        <p:spPr bwMode="gray">
          <a:xfrm rot="-1260000">
            <a:off x="2702615" y="3447160"/>
            <a:ext cx="9513216" cy="713913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 rot="-1260000">
            <a:off x="206968" y="1899200"/>
            <a:ext cx="9792873" cy="1972279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5600" b="0" kern="1200" cap="none" spc="0" baseline="0" dirty="0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58" name="Picture 57" descr="Kickoff2013-POS-Color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498531" y="4155122"/>
            <a:ext cx="3324786" cy="2489441"/>
          </a:xfrm>
          <a:prstGeom prst="rect">
            <a:avLst/>
          </a:prstGeom>
        </p:spPr>
      </p:pic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893"/>
            <a:ext cx="12188823" cy="6856213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 userDrawn="1">
            <p:ph sz="half" idx="1"/>
          </p:nvPr>
        </p:nvSpPr>
        <p:spPr bwMode="gray">
          <a:xfrm>
            <a:off x="283464" y="1335024"/>
            <a:ext cx="5605289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 userDrawn="1">
            <p:ph sz="half" idx="12"/>
          </p:nvPr>
        </p:nvSpPr>
        <p:spPr bwMode="gray">
          <a:xfrm>
            <a:off x="6247870" y="1335024"/>
            <a:ext cx="5735513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6" name="Rectangle 15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4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pic>
        <p:nvPicPr>
          <p:cNvPr id="13" name="Picture 12" descr="content-back-withText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5460" y="253524"/>
            <a:ext cx="11983364" cy="599514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222365" y="1456767"/>
            <a:ext cx="11744096" cy="4881880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893"/>
            <a:ext cx="12188823" cy="6856213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222365" y="1456767"/>
            <a:ext cx="11744096" cy="4881880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3" name="Rectangle 12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893"/>
            <a:ext cx="12188823" cy="6856213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3" name="Rectangle 12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93"/>
            <a:ext cx="12188825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egue-bac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893"/>
            <a:ext cx="12188824" cy="6856214"/>
          </a:xfrm>
          <a:prstGeom prst="rect">
            <a:avLst/>
          </a:prstGeom>
        </p:spPr>
      </p:pic>
      <p:pic>
        <p:nvPicPr>
          <p:cNvPr id="4" name="Picture 2" descr="C:\Users\Kathy\Documents\Corporate PPT Template\FINAL\ppt-images\NoTexture_Closing.png"/>
          <p:cNvPicPr>
            <a:picLocks noChangeAspect="1" noChangeArrowheads="1"/>
          </p:cNvPicPr>
          <p:nvPr userDrawn="1"/>
        </p:nvPicPr>
        <p:blipFill>
          <a:blip r:embed="rId3" cstate="email"/>
          <a:stretch>
            <a:fillRect/>
          </a:stretch>
        </p:blipFill>
        <p:spPr bwMode="auto">
          <a:xfrm rot="-1260000">
            <a:off x="1019492" y="3186973"/>
            <a:ext cx="10149840" cy="76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7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>
            <a:off x="0" y="893"/>
            <a:ext cx="12188825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segue-back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 rot="-1260000">
            <a:off x="125964" y="3113242"/>
            <a:ext cx="12251916" cy="737846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56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z="1000" cap="all" smtClean="0">
                <a:cs typeface="Arial" pitchFamily="34" charset="0"/>
              </a:rPr>
              <a:t>2013 LENOVO INTERNAL. All rights reserved.</a:t>
            </a:r>
            <a:endParaRPr lang="en-US" sz="1000" cap="all" dirty="0">
              <a:cs typeface="Arial" pitchFamily="34" charset="0"/>
            </a:endParaRPr>
          </a:p>
        </p:txBody>
      </p:sp>
      <p:pic>
        <p:nvPicPr>
          <p:cNvPr id="7" name="Picture 6" descr="Kickoff2013-POS-Color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8498531" y="4155122"/>
            <a:ext cx="3324786" cy="248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pic>
        <p:nvPicPr>
          <p:cNvPr id="9" name="Picture 8" descr="content-back-withText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5460" y="253524"/>
            <a:ext cx="11983364" cy="599514"/>
          </a:xfrm>
          <a:prstGeom prst="rect">
            <a:avLst/>
          </a:prstGeom>
        </p:spPr>
      </p:pic>
      <p:sp>
        <p:nvSpPr>
          <p:cNvPr id="11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6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893"/>
            <a:ext cx="12188823" cy="6856213"/>
          </a:xfrm>
          <a:prstGeom prst="rect">
            <a:avLst/>
          </a:prstGeom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6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pic>
        <p:nvPicPr>
          <p:cNvPr id="14" name="Picture 13" descr="content-back-withText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5460" y="253524"/>
            <a:ext cx="11983364" cy="59951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335024"/>
            <a:ext cx="11723382" cy="503939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2" name="Rectangle 11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893"/>
            <a:ext cx="12188823" cy="6856213"/>
          </a:xfrm>
          <a:prstGeom prst="rect">
            <a:avLst/>
          </a:prstGeom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335024"/>
            <a:ext cx="11723382" cy="503939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2" name="Rectangle 11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pic>
        <p:nvPicPr>
          <p:cNvPr id="14" name="Picture 13" descr="content-back-withText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5460" y="253524"/>
            <a:ext cx="11983364" cy="599514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795884"/>
            <a:ext cx="11723382" cy="464923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270421" y="853038"/>
            <a:ext cx="11723382" cy="639763"/>
          </a:xfrm>
          <a:prstGeom prst="rect">
            <a:avLst/>
          </a:prstGeom>
        </p:spPr>
        <p:txBody>
          <a:bodyPr lIns="121899" tIns="60949" rIns="121899" bIns="60949" anchor="ctr" anchorCtr="0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28"/>
          <p:cNvSpPr>
            <a:spLocks noGrp="1"/>
          </p:cNvSpPr>
          <p:nvPr>
            <p:ph type="title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2" name="Rectangle 11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893"/>
            <a:ext cx="12188823" cy="6856213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795884"/>
            <a:ext cx="11723382" cy="464923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270421" y="853038"/>
            <a:ext cx="11723382" cy="639763"/>
          </a:xfrm>
          <a:prstGeom prst="rect">
            <a:avLst/>
          </a:prstGeom>
        </p:spPr>
        <p:txBody>
          <a:bodyPr lIns="121899" tIns="60949" rIns="121899" bIns="60949" anchor="ctr" anchorCtr="0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itle 28"/>
          <p:cNvSpPr>
            <a:spLocks noGrp="1"/>
          </p:cNvSpPr>
          <p:nvPr>
            <p:ph type="title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2" name="Rectangle 11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pic>
        <p:nvPicPr>
          <p:cNvPr id="25" name="Picture 24" descr="content-back-withText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5460" y="253524"/>
            <a:ext cx="11983364" cy="599514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 userDrawn="1">
            <p:ph sz="half" idx="1"/>
          </p:nvPr>
        </p:nvSpPr>
        <p:spPr bwMode="gray">
          <a:xfrm>
            <a:off x="283464" y="1335024"/>
            <a:ext cx="5605289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 userDrawn="1">
            <p:ph sz="half" idx="12"/>
          </p:nvPr>
        </p:nvSpPr>
        <p:spPr bwMode="gray">
          <a:xfrm>
            <a:off x="6247870" y="1335024"/>
            <a:ext cx="5735513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invGray">
          <a:xfrm flipH="1">
            <a:off x="-1" y="6501793"/>
            <a:ext cx="82807" cy="2609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6" name="Rectangle 15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28"/>
          <p:cNvSpPr>
            <a:spLocks noGrp="1"/>
          </p:cNvSpPr>
          <p:nvPr>
            <p:ph type="title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4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 vert="horz" lIns="91440" tIns="0" rIns="0" bIns="0" rtlCol="0" anchor="ctr">
            <a:spAutoFit/>
          </a:bodyPr>
          <a:lstStyle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cap="all" dirty="0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4" r:id="rId3"/>
    <p:sldLayoutId id="2147483672" r:id="rId4"/>
    <p:sldLayoutId id="2147483661" r:id="rId5"/>
    <p:sldLayoutId id="2147483671" r:id="rId6"/>
    <p:sldLayoutId id="2147483650" r:id="rId7"/>
    <p:sldLayoutId id="2147483673" r:id="rId8"/>
    <p:sldLayoutId id="2147483662" r:id="rId9"/>
    <p:sldLayoutId id="2147483674" r:id="rId10"/>
    <p:sldLayoutId id="2147483657" r:id="rId11"/>
    <p:sldLayoutId id="2147483676" r:id="rId12"/>
    <p:sldLayoutId id="2147483659" r:id="rId13"/>
    <p:sldLayoutId id="2147483675" r:id="rId14"/>
    <p:sldLayoutId id="214748366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-1260000">
            <a:off x="155719" y="1622686"/>
            <a:ext cx="11336059" cy="1972279"/>
          </a:xfrm>
        </p:spPr>
        <p:txBody>
          <a:bodyPr/>
          <a:lstStyle/>
          <a:p>
            <a:r>
              <a:rPr lang="ru-RU" sz="5400" dirty="0" smtClean="0"/>
              <a:t>Портал </a:t>
            </a:r>
            <a:r>
              <a:rPr lang="en-US" sz="5400" dirty="0" smtClean="0"/>
              <a:t>LenovoProfi </a:t>
            </a:r>
            <a:r>
              <a:rPr lang="ru-RU" sz="5400" dirty="0" smtClean="0"/>
              <a:t>для розничных сетей</a:t>
            </a:r>
            <a:endParaRPr lang="ru-RU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01" r="98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5" r="21338"/>
          <a:stretch/>
        </p:blipFill>
        <p:spPr>
          <a:xfrm flipH="1">
            <a:off x="7734299" y="853038"/>
            <a:ext cx="4038600" cy="60154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Высокий уровень продаж наша общая цель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186869"/>
            <a:ext cx="8159313" cy="2004931"/>
            <a:chOff x="0" y="1186869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6869"/>
              <a:ext cx="8159313" cy="2004931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288282" y="1310719"/>
              <a:ext cx="72072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  <a:cs typeface="Times New Roman"/>
                </a:rPr>
                <a:t>Продавцы обучаются в свободное от работы время, а в рабочее время - продают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2418175"/>
            <a:ext cx="8159313" cy="2004931"/>
            <a:chOff x="0" y="2418175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8175"/>
              <a:ext cx="8159313" cy="2004931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88282" y="2560957"/>
              <a:ext cx="72117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Дополнительный стимул для увеличения личных продаж каждого консультанта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0" y="3649481"/>
            <a:ext cx="8159313" cy="2004931"/>
            <a:chOff x="0" y="3649481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49481"/>
              <a:ext cx="8159313" cy="2004931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268103" y="3783658"/>
              <a:ext cx="74849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Любые показатели успешности обучения и мониторинг продаж по каждому участнику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-1" y="4863577"/>
            <a:ext cx="8159313" cy="2004931"/>
            <a:chOff x="-1" y="4863577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863577"/>
              <a:ext cx="8159313" cy="2004931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280445" y="4995069"/>
              <a:ext cx="71994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Планирование активностей в соответствии со стратегическими целями </a:t>
              </a:r>
              <a:r>
                <a:rPr lang="ru-RU" smtClean="0">
                  <a:solidFill>
                    <a:schemeClr val="bg1"/>
                  </a:solidFill>
                  <a:latin typeface="+mj-lt"/>
                </a:rPr>
                <a:t>сети 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0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9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nnect-store.ru/images/94679012_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2000" l="2653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49" y="3989822"/>
            <a:ext cx="4402176" cy="26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 вопросы вам знакомы?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66801"/>
            <a:ext cx="9994900" cy="5143499"/>
          </a:xfrm>
          <a:prstGeom prst="rect">
            <a:avLst/>
          </a:prstGeom>
        </p:spPr>
        <p:txBody>
          <a:bodyPr/>
          <a:lstStyle/>
          <a:p>
            <a:pPr lvl="5">
              <a:buChar char="•"/>
            </a:pPr>
            <a:endParaRPr lang="ru-RU" sz="28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108139" y="266484"/>
            <a:ext cx="9236898" cy="3531325"/>
            <a:chOff x="2951927" y="836346"/>
            <a:chExt cx="9236898" cy="3531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927" y="836346"/>
              <a:ext cx="9236898" cy="3531325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294812" y="2086039"/>
              <a:ext cx="51424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altLang="zh-CN" b="1" dirty="0" smtClean="0">
                  <a:ea typeface="ＭＳ Ｐゴシック" pitchFamily="34" charset="-128"/>
                </a:rPr>
                <a:t>Большой ассортимент не приводит к росту продаж?</a:t>
              </a:r>
              <a:endParaRPr lang="ru-RU" altLang="zh-CN" b="1" dirty="0">
                <a:ea typeface="ＭＳ Ｐゴシック" pitchFamily="34" charset="-128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0100" y="3389403"/>
              <a:ext cx="6092825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ru-RU" b="1" dirty="0" smtClean="0"/>
                <a:t>Требуется срочно обновить витрину, но нет возможности снижать цену?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-152665" y="3975775"/>
            <a:ext cx="9236898" cy="2887846"/>
            <a:chOff x="-152665" y="4384363"/>
            <a:chExt cx="9236898" cy="2887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22"/>
            <a:stretch/>
          </p:blipFill>
          <p:spPr>
            <a:xfrm rot="10800000">
              <a:off x="-152665" y="4384363"/>
              <a:ext cx="9236898" cy="2887846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773192" y="4548326"/>
              <a:ext cx="68814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b="1" dirty="0" smtClean="0"/>
                <a:t>Продавцы хотят поощрений, а это требует дополнительных затрат?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73192" y="5746016"/>
              <a:ext cx="51791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b="1" dirty="0" smtClean="0"/>
                <a:t>Нужен дополнительный стимул для персонала?</a:t>
              </a:r>
              <a:endParaRPr lang="ru-RU" dirty="0"/>
            </a:p>
          </p:txBody>
        </p:sp>
      </p:grpSp>
      <p:pic>
        <p:nvPicPr>
          <p:cNvPr id="1030" name="Picture 6" descr="http://maneki-neko.com.ua/content/object/366%D0%A1%D0%BA%D0%B8%D0%B4%D0%BA%D0%B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879">
                        <a14:foregroundMark x1="10303" y1="19220" x2="45758" y2="40390"/>
                        <a14:foregroundMark x1="18182" y1="83565" x2="10909" y2="99721"/>
                        <a14:foregroundMark x1="24242" y1="64345" x2="1212" y2="99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1" y="1057489"/>
            <a:ext cx="2539439" cy="27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ест 3"/>
          <p:cNvSpPr/>
          <p:nvPr/>
        </p:nvSpPr>
        <p:spPr>
          <a:xfrm rot="19231839">
            <a:off x="8901715" y="4544662"/>
            <a:ext cx="1753538" cy="1717231"/>
          </a:xfrm>
          <a:prstGeom prst="plus">
            <a:avLst>
              <a:gd name="adj" fmla="val 463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Предлагаем новое решение!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000" cap="all" smtClean="0">
                <a:cs typeface="Arial" pitchFamily="34" charset="0"/>
              </a:rPr>
              <a:t>2013 LENOVO INTERNAL. All rights reserved.</a:t>
            </a:r>
            <a:endParaRPr lang="en-US" sz="1000" cap="all" dirty="0">
              <a:cs typeface="Arial" pitchFamily="34" charset="0"/>
            </a:endParaRPr>
          </a:p>
        </p:txBody>
      </p:sp>
      <p:sp>
        <p:nvSpPr>
          <p:cNvPr id="5" name="Нижний колонтитул 2"/>
          <p:cNvSpPr txBox="1">
            <a:spLocks/>
          </p:cNvSpPr>
          <p:nvPr/>
        </p:nvSpPr>
        <p:spPr>
          <a:xfrm>
            <a:off x="541586" y="6514720"/>
            <a:ext cx="3860800" cy="153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0" bIns="0" rtlCol="0" anchor="ctr">
            <a:spAutoFit/>
          </a:bodyPr>
          <a:lstStyle>
            <a:defPPr>
              <a:defRPr lang="en-US"/>
            </a:defPPr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186869"/>
            <a:ext cx="8159313" cy="2004931"/>
            <a:chOff x="0" y="1186869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6869"/>
              <a:ext cx="8159313" cy="200493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88282" y="1310719"/>
              <a:ext cx="72072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Мы даем </a:t>
              </a:r>
              <a:r>
                <a:rPr lang="ru-RU" dirty="0">
                  <a:solidFill>
                    <a:schemeClr val="bg1"/>
                  </a:solidFill>
                </a:rPr>
                <a:t>продавцам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 знания по всему ассортименту нашей техники!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0" y="2418175"/>
            <a:ext cx="8159313" cy="2004931"/>
            <a:chOff x="0" y="2418175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8175"/>
              <a:ext cx="8159313" cy="2004931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268103" y="2555891"/>
              <a:ext cx="72117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Дополнительная мотивация - напрямую от компании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Lenovo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!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0" y="3649481"/>
            <a:ext cx="8159313" cy="2004931"/>
            <a:chOff x="0" y="3649481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49481"/>
              <a:ext cx="8159313" cy="2004931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268103" y="3783658"/>
              <a:ext cx="74849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Проведение совместных акций по стоковым моделям!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-1" y="4863577"/>
            <a:ext cx="8159313" cy="2004931"/>
            <a:chOff x="-1" y="4863577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863577"/>
              <a:ext cx="8159313" cy="2004931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280445" y="4995069"/>
              <a:ext cx="71994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cs typeface="Times New Roman"/>
                </a:rPr>
                <a:t>Соревновательный принцип – отличный стимул для высоких продаж!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94" r="17668"/>
          <a:stretch/>
        </p:blipFill>
        <p:spPr>
          <a:xfrm flipH="1">
            <a:off x="7946265" y="853038"/>
            <a:ext cx="4237149" cy="60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2014 года – портал обучения </a:t>
            </a:r>
            <a:r>
              <a:rPr lang="en-US" dirty="0" smtClean="0"/>
              <a:t>LenovoProfi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4" t="10915" r="1536" b="5592"/>
          <a:stretch/>
        </p:blipFill>
        <p:spPr>
          <a:xfrm>
            <a:off x="335241" y="982014"/>
            <a:ext cx="10289830" cy="54657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winelosophy.ru/len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093" y="3790950"/>
            <a:ext cx="32289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7267" t="11253" r="28579" b="18268"/>
          <a:stretch/>
        </p:blipFill>
        <p:spPr>
          <a:xfrm>
            <a:off x="4017733" y="1263212"/>
            <a:ext cx="4710497" cy="4699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1" b="59618" l="0" r="98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7" y="2559684"/>
            <a:ext cx="2289048" cy="30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интерес продавцов?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8816039" y="1263212"/>
            <a:ext cx="2842560" cy="1456032"/>
          </a:xfrm>
          <a:prstGeom prst="wedgeRectCallout">
            <a:avLst>
              <a:gd name="adj1" fmla="val -82421"/>
              <a:gd name="adj2" fmla="val 5017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defTabSz="1217518">
              <a:spcBef>
                <a:spcPct val="20000"/>
              </a:spcBef>
              <a:buClr>
                <a:schemeClr val="bg1"/>
              </a:buClr>
            </a:pPr>
            <a:r>
              <a:rPr lang="ru-RU" sz="2800" dirty="0" smtClean="0"/>
              <a:t>Большой выбор конкурсов!</a:t>
            </a:r>
            <a:endParaRPr lang="ru-RU" sz="2800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8816038" y="4019290"/>
            <a:ext cx="2842561" cy="1746510"/>
          </a:xfrm>
          <a:prstGeom prst="wedgeRectCallout">
            <a:avLst>
              <a:gd name="adj1" fmla="val -78896"/>
              <a:gd name="adj2" fmla="val -398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defTabSz="1217518">
              <a:spcBef>
                <a:spcPct val="20000"/>
              </a:spcBef>
              <a:buClr>
                <a:schemeClr val="bg1"/>
              </a:buClr>
            </a:pPr>
            <a:r>
              <a:rPr lang="ru-RU" sz="2800" dirty="0" smtClean="0"/>
              <a:t>Одновременно открыто несколько активностей!</a:t>
            </a:r>
            <a:endParaRPr lang="ru-RU" sz="2800" dirty="0"/>
          </a:p>
        </p:txBody>
      </p:sp>
      <p:sp>
        <p:nvSpPr>
          <p:cNvPr id="7" name="Прямоугольная выноска 6"/>
          <p:cNvSpPr/>
          <p:nvPr/>
        </p:nvSpPr>
        <p:spPr>
          <a:xfrm flipH="1">
            <a:off x="541586" y="1263212"/>
            <a:ext cx="3292116" cy="1456032"/>
          </a:xfrm>
          <a:prstGeom prst="wedgeRectCallout">
            <a:avLst>
              <a:gd name="adj1" fmla="val -73858"/>
              <a:gd name="adj2" fmla="val 13243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defTabSz="1217518">
              <a:spcBef>
                <a:spcPct val="20000"/>
              </a:spcBef>
              <a:buClr>
                <a:schemeClr val="bg1"/>
              </a:buClr>
            </a:pPr>
            <a:r>
              <a:rPr lang="ru-RU" sz="2800" dirty="0" smtClean="0"/>
              <a:t>Достижения конвертируются в призы!</a:t>
            </a:r>
            <a:endParaRPr lang="ru-RU" sz="2800" dirty="0"/>
          </a:p>
        </p:txBody>
      </p:sp>
      <p:sp>
        <p:nvSpPr>
          <p:cNvPr id="8" name="Прямоугольная выноска 7"/>
          <p:cNvSpPr/>
          <p:nvPr/>
        </p:nvSpPr>
        <p:spPr>
          <a:xfrm flipH="1">
            <a:off x="541586" y="4019290"/>
            <a:ext cx="3292116" cy="1456032"/>
          </a:xfrm>
          <a:prstGeom prst="wedgeRectCallout">
            <a:avLst>
              <a:gd name="adj1" fmla="val -67207"/>
              <a:gd name="adj2" fmla="val 27178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defTabSz="1217518">
              <a:spcBef>
                <a:spcPct val="20000"/>
              </a:spcBef>
              <a:buClr>
                <a:schemeClr val="bg1"/>
              </a:buClr>
            </a:pPr>
            <a:r>
              <a:rPr lang="ru-RU" sz="2800" dirty="0" smtClean="0"/>
              <a:t>Возможность выиграть есть у каждого!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86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74593" y="1147048"/>
            <a:ext cx="6323364" cy="4045186"/>
            <a:chOff x="3074593" y="1147048"/>
            <a:chExt cx="6323364" cy="404518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593" y="1147048"/>
              <a:ext cx="6323364" cy="404518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581401" y="3486999"/>
              <a:ext cx="95726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LOGO</a:t>
              </a:r>
              <a:endParaRPr lang="ru-RU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Специально для наших партнеров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flipH="1">
            <a:off x="103028" y="1625600"/>
            <a:ext cx="2820473" cy="1093644"/>
          </a:xfrm>
          <a:prstGeom prst="wedgeRectCallout">
            <a:avLst>
              <a:gd name="adj1" fmla="val -71200"/>
              <a:gd name="adj2" fmla="val 14317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defTabSz="1217518">
              <a:spcBef>
                <a:spcPct val="20000"/>
              </a:spcBef>
              <a:buClr>
                <a:schemeClr val="bg1"/>
              </a:buClr>
            </a:pPr>
            <a:r>
              <a:rPr lang="ru-RU" dirty="0" smtClean="0"/>
              <a:t>Персонализация профиля</a:t>
            </a:r>
            <a:endParaRPr lang="ru-RU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9549048" y="2380040"/>
            <a:ext cx="2454063" cy="877811"/>
          </a:xfrm>
          <a:prstGeom prst="wedgeRectCallout">
            <a:avLst>
              <a:gd name="adj1" fmla="val -102272"/>
              <a:gd name="adj2" fmla="val 21348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defTabSz="1217518">
              <a:spcBef>
                <a:spcPct val="20000"/>
              </a:spcBef>
              <a:buClr>
                <a:schemeClr val="bg1"/>
              </a:buClr>
            </a:pPr>
            <a:r>
              <a:rPr lang="ru-RU" dirty="0" smtClean="0"/>
              <a:t>Эксклюзивные конкурсы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 flipH="1">
            <a:off x="103027" y="4353180"/>
            <a:ext cx="2820473" cy="1480949"/>
          </a:xfrm>
          <a:prstGeom prst="wedgeRectCallout">
            <a:avLst>
              <a:gd name="adj1" fmla="val -75747"/>
              <a:gd name="adj2" fmla="val -930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defTabSz="1217518">
              <a:spcBef>
                <a:spcPct val="20000"/>
              </a:spcBef>
              <a:buClr>
                <a:schemeClr val="bg1"/>
              </a:buClr>
            </a:pPr>
            <a:r>
              <a:rPr lang="ru-RU" dirty="0" smtClean="0"/>
              <a:t>«Промо-код» дающий стартовый бонус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" b="100000" l="0" r="98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1013" y="3813011"/>
            <a:ext cx="2282952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58103" y="4663337"/>
            <a:ext cx="592224" cy="2154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LOGO</a:t>
            </a:r>
            <a:endParaRPr lang="ru-RU" sz="8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597" t="15167" r="10821" b="14334"/>
          <a:stretch/>
        </p:blipFill>
        <p:spPr>
          <a:xfrm>
            <a:off x="3037637" y="2220477"/>
            <a:ext cx="6627063" cy="36691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Специально для</a:t>
            </a:r>
            <a:r>
              <a:rPr lang="en-US" dirty="0" smtClean="0"/>
              <a:t> </a:t>
            </a:r>
            <a:r>
              <a:rPr lang="ru-RU" dirty="0" smtClean="0"/>
              <a:t>наших партнеров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dirty="0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385796" y="1237744"/>
            <a:ext cx="2454063" cy="877811"/>
          </a:xfrm>
          <a:prstGeom prst="wedgeRectCallout">
            <a:avLst>
              <a:gd name="adj1" fmla="val -62425"/>
              <a:gd name="adj2" fmla="val 21638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defTabSz="1217518">
              <a:spcBef>
                <a:spcPct val="20000"/>
              </a:spcBef>
              <a:buClr>
                <a:schemeClr val="bg1"/>
              </a:buClr>
            </a:pPr>
            <a:r>
              <a:rPr lang="ru-RU" dirty="0" smtClean="0"/>
              <a:t>Наглядный рост «премии»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 flipH="1">
            <a:off x="99811" y="1148405"/>
            <a:ext cx="2820473" cy="2316203"/>
          </a:xfrm>
          <a:prstGeom prst="wedgeRectCallout">
            <a:avLst>
              <a:gd name="adj1" fmla="val -109068"/>
              <a:gd name="adj2" fmla="val 48732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defTabSz="1217518">
              <a:spcBef>
                <a:spcPct val="20000"/>
              </a:spcBef>
              <a:buClr>
                <a:schemeClr val="bg1"/>
              </a:buClr>
            </a:pPr>
            <a:r>
              <a:rPr lang="ru-RU" dirty="0" smtClean="0"/>
              <a:t>Возможность регистрации продаж </a:t>
            </a:r>
            <a:r>
              <a:rPr lang="en-US" dirty="0" smtClean="0"/>
              <a:t> </a:t>
            </a:r>
            <a:r>
              <a:rPr lang="ru-RU" dirty="0" smtClean="0"/>
              <a:t>продукции </a:t>
            </a:r>
            <a:r>
              <a:rPr lang="en-US" dirty="0" smtClean="0"/>
              <a:t>Lenovo</a:t>
            </a:r>
            <a:r>
              <a:rPr lang="ru-RU" dirty="0" smtClean="0"/>
              <a:t> прямо в личном кабинете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" b="100000" l="0" r="98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5000" y="2575089"/>
            <a:ext cx="3207900" cy="4282911"/>
          </a:xfrm>
          <a:prstGeom prst="rect">
            <a:avLst/>
          </a:prstGeom>
        </p:spPr>
      </p:pic>
      <p:pic>
        <p:nvPicPr>
          <p:cNvPr id="1026" name="Picture 2" descr="http://blog.undsoft.com/wp-content/uploads/pocket-counter-hea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21" y="3813010"/>
            <a:ext cx="607279" cy="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ая выноска 14"/>
          <p:cNvSpPr/>
          <p:nvPr/>
        </p:nvSpPr>
        <p:spPr>
          <a:xfrm flipH="1">
            <a:off x="99809" y="4041799"/>
            <a:ext cx="2820473" cy="1152502"/>
          </a:xfrm>
          <a:prstGeom prst="wedgeRectCallout">
            <a:avLst>
              <a:gd name="adj1" fmla="val -109519"/>
              <a:gd name="adj2" fmla="val -21468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3" tIns="60907" rIns="121813" bIns="60907" rtlCol="0" anchor="ctr"/>
          <a:lstStyle/>
          <a:p>
            <a:pPr defTabSz="1217518">
              <a:spcBef>
                <a:spcPct val="20000"/>
              </a:spcBef>
              <a:buClr>
                <a:schemeClr val="bg1"/>
              </a:buClr>
            </a:pPr>
            <a:r>
              <a:rPr lang="ru-RU" dirty="0" smtClean="0"/>
              <a:t>Совместные акции на стоковые модели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4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Информационное содержание портала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33" t="11253" r="23508" b="5930"/>
          <a:stretch/>
        </p:blipFill>
        <p:spPr>
          <a:xfrm>
            <a:off x="206450" y="1692365"/>
            <a:ext cx="3438269" cy="4201377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0" y="1071387"/>
            <a:ext cx="3438269" cy="38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220" y="1105736"/>
            <a:ext cx="2890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СОБРАНЫ ВСЕ ПРЕЗЕНТАЦИИ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7372" t="10915" r="10937" b="5423"/>
          <a:stretch/>
        </p:blipFill>
        <p:spPr>
          <a:xfrm>
            <a:off x="3781066" y="1880239"/>
            <a:ext cx="4755869" cy="4031088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12" y="1065613"/>
            <a:ext cx="3438269" cy="6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98882" y="1099963"/>
            <a:ext cx="294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ПРИМЕРЫ ДИАЛОГА ПРОДАЖ И ОБУЧАЮЩЕЕ ВИДЕО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30647" t="10915" r="28789" b="5760"/>
          <a:stretch/>
        </p:blipFill>
        <p:spPr>
          <a:xfrm>
            <a:off x="8709414" y="1668335"/>
            <a:ext cx="3291189" cy="42254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35" y="1065614"/>
            <a:ext cx="3438269" cy="38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10705" y="1099963"/>
            <a:ext cx="2846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МОЖНО СРАЗУ ПРОЙТИ ТЕСТ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0" y="6015192"/>
            <a:ext cx="3438269" cy="38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0220" y="6049541"/>
            <a:ext cx="2916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НОВОСТИ И СВЕЖИЕ ОБЗОРЫ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86" y="6061358"/>
            <a:ext cx="3438269" cy="6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76156" y="6095708"/>
            <a:ext cx="294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НА ОТКРЫТЫЕ ВЕБИНАРЫ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22" y="6058110"/>
            <a:ext cx="3438269" cy="38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028191" y="6092459"/>
            <a:ext cx="2584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УЧАСТВОВАТЬ В ФОРУМАХ</a:t>
            </a:r>
          </a:p>
        </p:txBody>
      </p:sp>
    </p:spTree>
    <p:extLst>
      <p:ext uri="{BB962C8B-B14F-4D97-AF65-F5344CB8AC3E}">
        <p14:creationId xmlns:p14="http://schemas.microsoft.com/office/powerpoint/2010/main" val="32657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4" r="14899"/>
          <a:stretch/>
        </p:blipFill>
        <p:spPr>
          <a:xfrm flipH="1">
            <a:off x="7920510" y="853039"/>
            <a:ext cx="4018208" cy="6004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обучения – будь активным и выигрывай!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186869"/>
            <a:ext cx="8159313" cy="2004931"/>
            <a:chOff x="0" y="1186869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6869"/>
              <a:ext cx="8159313" cy="2004931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288282" y="1310719"/>
              <a:ext cx="72072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  <a:ea typeface="Calibri"/>
                  <a:cs typeface="Times New Roman"/>
                </a:rPr>
                <a:t>Рейтинг по двум типам валют – за обучение и за развлечения! ТОП рейтинга – ПРИЗЫ!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2418175"/>
            <a:ext cx="8159313" cy="2004931"/>
            <a:chOff x="0" y="2418175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8175"/>
              <a:ext cx="8159313" cy="2004931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88282" y="2560957"/>
              <a:ext cx="72117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Несколько Лиг для участников разного уровня. Путь к наградам открыт для всех! 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0" y="3649481"/>
            <a:ext cx="8159313" cy="2004931"/>
            <a:chOff x="0" y="3649481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49481"/>
              <a:ext cx="8159313" cy="2004931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268103" y="3783658"/>
              <a:ext cx="74849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По каждому конкурсу – отдельный рейтинг. Всем кто выиграл – ПРИЗЫ!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-1" y="4863577"/>
            <a:ext cx="8159313" cy="2004931"/>
            <a:chOff x="-1" y="4863577"/>
            <a:chExt cx="8159313" cy="2004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863577"/>
              <a:ext cx="8159313" cy="2004931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280445" y="4995069"/>
              <a:ext cx="71994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Возможность регистрировать свои продажи и получать дополнительную мотивацию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2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d87ff1973a026cf7eab191e2b3e3b86beadd8"/>
</p:tagLst>
</file>

<file path=ppt/theme/theme1.xml><?xml version="1.0" encoding="utf-8"?>
<a:theme xmlns:a="http://schemas.openxmlformats.org/drawingml/2006/main" name="Lenovo Template">
  <a:themeElements>
    <a:clrScheme name="LENOVO">
      <a:dk1>
        <a:srgbClr val="000000"/>
      </a:dk1>
      <a:lt1>
        <a:sysClr val="window" lastClr="FFFFFF"/>
      </a:lt1>
      <a:dk2>
        <a:srgbClr val="C00000"/>
      </a:dk2>
      <a:lt2>
        <a:srgbClr val="000000"/>
      </a:lt2>
      <a:accent1>
        <a:srgbClr val="FF0000"/>
      </a:accent1>
      <a:accent2>
        <a:srgbClr val="939598"/>
      </a:accent2>
      <a:accent3>
        <a:srgbClr val="FFC425"/>
      </a:accent3>
      <a:accent4>
        <a:srgbClr val="64BEDC"/>
      </a:accent4>
      <a:accent5>
        <a:srgbClr val="414042"/>
      </a:accent5>
      <a:accent6>
        <a:srgbClr val="FFFFFF"/>
      </a:accent6>
      <a:hlink>
        <a:srgbClr val="EC2225"/>
      </a:hlink>
      <a:folHlink>
        <a:srgbClr val="64BE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9779</TotalTime>
  <Words>380</Words>
  <Application>Microsoft Office PowerPoint</Application>
  <PresentationFormat>Произвольный</PresentationFormat>
  <Paragraphs>60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Lenovo Template</vt:lpstr>
      <vt:lpstr>Портал LenovoProfi для розничных сетей</vt:lpstr>
      <vt:lpstr>Эти вопросы вам знакомы?</vt:lpstr>
      <vt:lpstr>Предлагаем новое решение!</vt:lpstr>
      <vt:lpstr>Открытие 2014 года – портал обучения LenovoProfi</vt:lpstr>
      <vt:lpstr>В чем интерес продавцов?</vt:lpstr>
      <vt:lpstr>Специально для наших партнеров</vt:lpstr>
      <vt:lpstr>Специально для наших партнеров</vt:lpstr>
      <vt:lpstr>Информационное содержание портала</vt:lpstr>
      <vt:lpstr>Принцип обучения – будь активным и выигрывай!</vt:lpstr>
      <vt:lpstr>Высокий уровень продаж наша общая цель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LENOVO TEMPLATE 2011</dc:title>
  <dc:creator>WW Marketing</dc:creator>
  <cp:lastModifiedBy>Григорьев Олег</cp:lastModifiedBy>
  <cp:revision>495</cp:revision>
  <dcterms:created xsi:type="dcterms:W3CDTF">2011-10-24T18:59:47Z</dcterms:created>
  <dcterms:modified xsi:type="dcterms:W3CDTF">2014-02-28T09:24:37Z</dcterms:modified>
</cp:coreProperties>
</file>